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12"/>
  </p:notesMasterIdLst>
  <p:sldIdLst>
    <p:sldId id="357" r:id="rId4"/>
    <p:sldId id="635" r:id="rId5"/>
    <p:sldId id="636" r:id="rId6"/>
    <p:sldId id="638" r:id="rId7"/>
    <p:sldId id="639" r:id="rId8"/>
    <p:sldId id="640" r:id="rId9"/>
    <p:sldId id="637" r:id="rId10"/>
    <p:sldId id="613" r:id="rId11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BBDFFD"/>
    <a:srgbClr val="FFFFFF"/>
    <a:srgbClr val="73BBC3"/>
    <a:srgbClr val="DCEFF0"/>
    <a:srgbClr val="EDF9F9"/>
    <a:srgbClr val="E4F2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22" autoAdjust="0"/>
    <p:restoredTop sz="87478" autoAdjust="0"/>
  </p:normalViewPr>
  <p:slideViewPr>
    <p:cSldViewPr>
      <p:cViewPr varScale="1">
        <p:scale>
          <a:sx n="96" d="100"/>
          <a:sy n="96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72" y="-96"/>
      </p:cViewPr>
      <p:guideLst>
        <p:guide orient="horz" pos="3108"/>
        <p:guide pos="212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0D85D4-271D-4AB2-AC87-64B69A0D7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1BD55-82F7-4374-848C-2AE3931CFBB7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DA8C2-E726-4D19-B2D4-0CB3149D87A6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E6F-B5D3-4858-899C-ACA975A4B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CEEB-7153-486D-BEBF-5B6D4F382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3475-66A1-4F9A-BEFF-42737011E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CA7E-016D-473A-9128-41F6AD84C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65FE-2D62-452B-A7AE-3A99C2C36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6B5EE-0601-4037-893D-681D001B7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EDBD7-3A55-4972-9444-B993B97A8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5AF7-9BAD-42E5-8DE3-CCD72B7DD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8E140-3172-4B7A-991D-31F13FB33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309D-482B-4036-8776-23D4880E6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8813-9314-49AB-845C-9C68F45A6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AF41-8503-457D-9FF0-A34FBE974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3788-A803-4406-8EFB-BC6B8A77E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A3662-671B-4AF6-BE8C-D5B918844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20A8-33EE-4062-A64C-B77C1C50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C6DB-E9B1-427F-88B7-8099244A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192D-7F29-4C54-83FC-53AA23796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2DFA-4B2E-4A73-9723-6DE52A846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9AE20-BF56-4B53-9CD0-38857CF17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8E08-0E8E-4E7B-B34E-20B1BD6B5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73785-5A71-42A7-B149-42A621D17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3F8B7-D3BB-475F-8A86-EA3F41875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89213-0C51-4009-A999-B57E51D23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D39A-9534-4029-A449-A61120496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9E860-3A0A-4FBC-B6B8-5EF2F5F42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0838B-18B4-4090-A92C-1558D6A67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12C6-39BE-4BC7-B341-C17105D11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FF44-FC2A-44D0-B93C-5AE863443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00D2A-52CA-4901-87B1-7A6E06B95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DF28-CB3E-4CF4-8AF6-A96C7DC03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B71DE-EC42-4E41-9267-8AA961D92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FEEB2-8EE0-439A-BB06-DD8C23C6A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09740-7458-4AD1-8CD6-EDEE77830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DBD7-CA24-467A-90BA-810038DA8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CEFF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25" descr="Рисунок1"/>
          <p:cNvPicPr>
            <a:picLocks noChangeAspect="1" noChangeArrowheads="1"/>
          </p:cNvPicPr>
          <p:nvPr/>
        </p:nvPicPr>
        <p:blipFill>
          <a:blip r:embed="rId15">
            <a:lum bright="62000" contrast="-58000"/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4" descr="Рисунок1"/>
          <p:cNvPicPr>
            <a:picLocks noChangeAspect="1" noChangeArrowheads="1"/>
          </p:cNvPicPr>
          <p:nvPr/>
        </p:nvPicPr>
        <p:blipFill>
          <a:blip r:embed="rId15">
            <a:lum bright="42000" contrast="-38000"/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8" descr="Рисунок1"/>
          <p:cNvPicPr>
            <a:picLocks noChangeAspect="1" noChangeArrowheads="1"/>
          </p:cNvPicPr>
          <p:nvPr/>
        </p:nvPicPr>
        <p:blipFill>
          <a:blip r:embed="rId15">
            <a:lum bright="22000" contrast="-16000"/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41969D"/>
                </a:solidFill>
                <a:latin typeface="Modern No. 20" pitchFamily="18" charset="0"/>
                <a:cs typeface="+mn-cs"/>
              </a:defRPr>
            </a:lvl1pPr>
          </a:lstStyle>
          <a:p>
            <a:pPr>
              <a:defRPr/>
            </a:pPr>
            <a:fld id="{F88B4D7E-E57F-4E0C-A24F-C75B64AF4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p:oleObj spid="_x0000_s1026" name="CorelDRAW" r:id="rId16" imgW="3520800" imgH="4203360" progId="">
              <p:embed/>
            </p:oleObj>
          </a:graphicData>
        </a:graphic>
      </p:graphicFrame>
      <p:pic>
        <p:nvPicPr>
          <p:cNvPr id="1034" name="Picture 123" descr="Рисунок2"/>
          <p:cNvPicPr>
            <a:picLocks noChangeAspect="1" noChangeArrowheads="1"/>
          </p:cNvPicPr>
          <p:nvPr/>
        </p:nvPicPr>
        <p:blipFill>
          <a:blip r:embed="rId17">
            <a:lum bright="78000" contrast="-82000"/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CEFF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860D57A-269E-4BA3-ACE4-2823845DF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CEFF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124F224-0AFB-4A70-9A0A-84D9272C9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5" descr="Рисунок1"/>
          <p:cNvPicPr>
            <a:picLocks noChangeAspect="1" noChangeArrowheads="1"/>
          </p:cNvPicPr>
          <p:nvPr/>
        </p:nvPicPr>
        <p:blipFill>
          <a:blip r:embed="rId14">
            <a:lum bright="80000" contrast="-78000"/>
          </a:blip>
          <a:srcRect/>
          <a:stretch>
            <a:fillRect/>
          </a:stretch>
        </p:blipFill>
        <p:spPr bwMode="auto">
          <a:xfrm rot="245331">
            <a:off x="2268538" y="1268413"/>
            <a:ext cx="4651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63500" y="0"/>
          <a:ext cx="736600" cy="938213"/>
        </p:xfrm>
        <a:graphic>
          <a:graphicData uri="http://schemas.openxmlformats.org/presentationml/2006/ole">
            <p:oleObj spid="_x0000_s2050" name="CorelDRAW" r:id="rId15" imgW="3520800" imgH="4203360" progId="">
              <p:embed/>
            </p:oleObj>
          </a:graphicData>
        </a:graphic>
      </p:graphicFrame>
      <p:pic>
        <p:nvPicPr>
          <p:cNvPr id="2056" name="Picture 7" descr="герб"/>
          <p:cNvPicPr>
            <a:picLocks noChangeAspect="1" noChangeArrowheads="1"/>
          </p:cNvPicPr>
          <p:nvPr/>
        </p:nvPicPr>
        <p:blipFill>
          <a:blip r:embed="rId16">
            <a:lum bright="82000" contrast="-58000"/>
          </a:blip>
          <a:srcRect l="67769" t="2353" r="3287" b="72090"/>
          <a:stretch>
            <a:fillRect/>
          </a:stretch>
        </p:blipFill>
        <p:spPr bwMode="auto">
          <a:xfrm>
            <a:off x="5580063" y="1341438"/>
            <a:ext cx="1077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inperm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admbrk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642938" y="1285875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ИНВЕСТИЦИОННЫЕ ПЛОЩАДКИ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г. Березники</a:t>
            </a:r>
          </a:p>
        </p:txBody>
      </p:sp>
      <p:sp>
        <p:nvSpPr>
          <p:cNvPr id="40964" name="Заголовок 1"/>
          <p:cNvSpPr>
            <a:spLocks/>
          </p:cNvSpPr>
          <p:nvPr/>
        </p:nvSpPr>
        <p:spPr bwMode="auto">
          <a:xfrm>
            <a:off x="250825" y="333375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16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7" descr="C:\Users\borodulina_v\Documents\Туризм 2014-2017\ФОТО И ГЕРБ\жилищное строительст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78343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 bwMode="auto">
          <a:xfrm>
            <a:off x="642938" y="357188"/>
            <a:ext cx="8143875" cy="5000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ctr" eaLnBrk="1" hangingPunct="1">
              <a:buFontTx/>
              <a:buNone/>
              <a:defRPr/>
            </a:pPr>
            <a:r>
              <a:rPr lang="ru-RU" sz="2200" b="1" dirty="0" smtClean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Инвестиционные площадки</a:t>
            </a:r>
          </a:p>
        </p:txBody>
      </p:sp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09472D-8346-4BBA-B8F4-9573C68D06A7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571500" y="1000125"/>
            <a:ext cx="8286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Администрацией города ежеквартально формируется Перечень инвестиционных площадок, который  размещается на Инвестиционном портале Пермского края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www.investinperm.ru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официальном сайте администрации города Березники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www.admbrk.ru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в разделе «Экономика»/ «Инвестиции»/ «Инвестиционные площадки» </a:t>
            </a:r>
          </a:p>
        </p:txBody>
      </p:sp>
      <p:sp>
        <p:nvSpPr>
          <p:cNvPr id="43012" name="Прямоугольник 5"/>
          <p:cNvSpPr>
            <a:spLocks noChangeArrowheads="1"/>
          </p:cNvSpPr>
          <p:nvPr/>
        </p:nvSpPr>
        <p:spPr bwMode="auto">
          <a:xfrm>
            <a:off x="5143500" y="2786063"/>
            <a:ext cx="37861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01.12.2017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на территории г. Березники сформировано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площадок для размещения: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промышленных объектов;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жилищного строительства;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торговых объектов;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общественно-деловой зоны.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5"/>
          <a:srcRect l="3636" t="6818" r="3636" b="11365"/>
          <a:stretch>
            <a:fillRect/>
          </a:stretch>
        </p:blipFill>
        <p:spPr bwMode="auto">
          <a:xfrm>
            <a:off x="571500" y="2857500"/>
            <a:ext cx="45545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1.1. Инвестиционные площадки </a:t>
            </a:r>
            <a:b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строительства промышленных объектов </a:t>
            </a:r>
            <a:endParaRPr lang="ru-RU" sz="22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88" y="1143000"/>
          <a:ext cx="7643866" cy="434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990"/>
                <a:gridCol w="2572455"/>
                <a:gridCol w="1028982"/>
                <a:gridCol w="1690470"/>
                <a:gridCol w="176396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 расположения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Площадь, га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собственности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0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р-н Кубовые красители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газ, электричество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3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р-н АО «Березниковский содовый завод»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2,7436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в наличии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р-н пересечения ул.К.Маркса и пр. Ленина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в наличии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р-н пересечения ул.К.Маркса и пр. Ленина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в наличии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р-н пересечения ул.К.Маркса и пр. Ленина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в наличии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р-н пересечения ул.К.Маркса и пр. Ленина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в наличии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0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р-н пересечения ул.К.Маркса и пр. Ленина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в наличии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Березниковская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202 (бывшая производственная площадка ОАО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Бератон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частично: государственная, муниципальная частная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газ, электричество, тепло- и водоснабжение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1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0736B8-1C09-4E4F-9A06-5BDDE608DE14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1.2. Инвестиционные площадки </a:t>
            </a:r>
            <a:b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жилищного строительства </a:t>
            </a:r>
            <a:endParaRPr lang="ru-RU" sz="22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63" y="1285875"/>
          <a:ext cx="742955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500330"/>
                <a:gridCol w="1000132"/>
                <a:gridCol w="1643074"/>
                <a:gridCol w="171451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 расположения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Площадь, га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собственности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р-н. ул. Ломоносова, 137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0,3873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газ, электричество, тепло- и водоснабжение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Правобережный р-н, 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0,7773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газ, электричество, тепло- и водоснабжение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114" name="Picture 2" descr="Квартал №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500438"/>
            <a:ext cx="6786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6E8B7D-DE61-49FC-939E-D37BD640B521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1.3. Инвестиционные площадки </a:t>
            </a:r>
            <a:b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строительства торговых объектов</a:t>
            </a:r>
            <a:endParaRPr lang="ru-RU" sz="22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63" y="1285875"/>
          <a:ext cx="742955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500330"/>
                <a:gridCol w="1000132"/>
                <a:gridCol w="1643074"/>
                <a:gridCol w="171451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 расположения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Площадь, га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собственности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Правобережный р-н, 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0,227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электричество, тепло- и водоснабжение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Правобережный р-н,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11,29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в наличии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132" name="Picture 2"/>
          <p:cNvPicPr>
            <a:picLocks noChangeAspect="1" noChangeArrowheads="1"/>
          </p:cNvPicPr>
          <p:nvPr/>
        </p:nvPicPr>
        <p:blipFill>
          <a:blip r:embed="rId2"/>
          <a:srcRect l="38333" t="25000" r="3334" b="31250"/>
          <a:stretch>
            <a:fillRect/>
          </a:stretch>
        </p:blipFill>
        <p:spPr bwMode="auto">
          <a:xfrm>
            <a:off x="1143000" y="2857500"/>
            <a:ext cx="70723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6EE1DA-BAD4-479E-B2E7-3DEB49F02DD3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1.4. Инвестиционные площадки </a:t>
            </a:r>
            <a:b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размещения общественно-деловой зоны</a:t>
            </a:r>
            <a:endParaRPr lang="ru-RU" sz="22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63" y="1285875"/>
          <a:ext cx="7429552" cy="3571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500330"/>
                <a:gridCol w="1000132"/>
                <a:gridCol w="1643074"/>
                <a:gridCol w="1714512"/>
              </a:tblGrid>
              <a:tr h="4534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 расположения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Площадь, 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собственности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Коммуникации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36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Правобережный р-н, 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0,2495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электричество, тепло- и водоснабжение</a:t>
                      </a:r>
                    </a:p>
                  </a:txBody>
                  <a:tcPr/>
                </a:tc>
              </a:tr>
              <a:tr h="6236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Правобережный р-н,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0,2477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электричество, тепло- и водоснабжение</a:t>
                      </a:r>
                    </a:p>
                  </a:txBody>
                  <a:tcPr/>
                </a:tc>
              </a:tr>
              <a:tr h="6236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Правобережный р-н,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0,2508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электричество, тепло- и водоснабжение</a:t>
                      </a:r>
                    </a:p>
                  </a:txBody>
                  <a:tcPr/>
                </a:tc>
              </a:tr>
              <a:tr h="6236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Правобережный р-н,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0,2500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электричество, тепло- и водоснабжение</a:t>
                      </a:r>
                    </a:p>
                  </a:txBody>
                  <a:tcPr/>
                </a:tc>
              </a:tr>
              <a:tr h="6236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Правобережный р-н,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0,2489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собственность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электричество, тепло- и водоснабжение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1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CBA992-2D70-4EF2-8503-3CF7746DDD5D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11175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205032-7FC9-48F3-9F11-71B78BB9C5EB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  <p:sp>
        <p:nvSpPr>
          <p:cNvPr id="49155" name="Прямоугольник 6"/>
          <p:cNvSpPr>
            <a:spLocks noChangeArrowheads="1"/>
          </p:cNvSpPr>
          <p:nvPr/>
        </p:nvSpPr>
        <p:spPr bwMode="auto">
          <a:xfrm>
            <a:off x="928688" y="1214438"/>
            <a:ext cx="7715250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Заинтересованным лицам обращаться в</a:t>
            </a:r>
          </a:p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Управление имущественных и земельных отношений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(Советский проспект, 39,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контактный телефон: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8 (3424) 29 01 81, 29 92 32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Управление по вопросам потребительского рынка и развитию предпринимательства администрации города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( ул. Пятилетки, д. 51,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контактный телефон: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8 (3424) 23 57 72, т/ф 23 57 73)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endParaRPr lang="ru-RU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571500" y="2143125"/>
            <a:ext cx="8229600" cy="2286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6600" dirty="0" smtClean="0">
                <a:solidFill>
                  <a:schemeClr val="accent6"/>
                </a:solidFill>
              </a:rPr>
              <a:t>Спасибо за внимание!</a:t>
            </a:r>
          </a:p>
        </p:txBody>
      </p:sp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53F48-145F-4AEF-9B0A-63B655C1BC29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34800</TotalTime>
  <Words>456</Words>
  <Application>Microsoft Office PowerPoint</Application>
  <PresentationFormat>Экран (4:3)</PresentationFormat>
  <Paragraphs>150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Оформление по умолчанию</vt:lpstr>
      <vt:lpstr>1_Оформление по умолчанию</vt:lpstr>
      <vt:lpstr>2_Оформление по умолчанию</vt:lpstr>
      <vt:lpstr>CorelDRAW</vt:lpstr>
      <vt:lpstr>Слайд 1</vt:lpstr>
      <vt:lpstr>Слайд 2</vt:lpstr>
      <vt:lpstr>1.1. Инвестиционные площадки  для строительства промышленных объектов </vt:lpstr>
      <vt:lpstr>1.2. Инвестиционные площадки  для жилищного строительства </vt:lpstr>
      <vt:lpstr>1.3. Инвестиционные площадки  для строительства торговых объектов</vt:lpstr>
      <vt:lpstr>1.4. Инвестиционные площадки  для размещения общественно-деловой зоны</vt:lpstr>
      <vt:lpstr>Контактная информация</vt:lpstr>
      <vt:lpstr>Спасибо за внимание!</vt:lpstr>
    </vt:vector>
  </TitlesOfParts>
  <Company>JSC "Uralkali"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Максимова С.В.</cp:lastModifiedBy>
  <cp:revision>3310</cp:revision>
  <dcterms:created xsi:type="dcterms:W3CDTF">2007-03-09T12:55:03Z</dcterms:created>
  <dcterms:modified xsi:type="dcterms:W3CDTF">2017-11-30T05:05:24Z</dcterms:modified>
</cp:coreProperties>
</file>