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15"/>
  </p:notesMasterIdLst>
  <p:handoutMasterIdLst>
    <p:handoutMasterId r:id="rId16"/>
  </p:handoutMasterIdLst>
  <p:sldIdLst>
    <p:sldId id="2022" r:id="rId3"/>
    <p:sldId id="2040" r:id="rId4"/>
    <p:sldId id="2041" r:id="rId5"/>
    <p:sldId id="2038" r:id="rId6"/>
    <p:sldId id="2044" r:id="rId7"/>
    <p:sldId id="2034" r:id="rId8"/>
    <p:sldId id="2035" r:id="rId9"/>
    <p:sldId id="2043" r:id="rId10"/>
    <p:sldId id="2030" r:id="rId11"/>
    <p:sldId id="2032" r:id="rId12"/>
    <p:sldId id="2033" r:id="rId13"/>
    <p:sldId id="2031" r:id="rId14"/>
  </p:sldIdLst>
  <p:sldSz cx="9144000" cy="5143500" type="screen16x9"/>
  <p:notesSz cx="6810375" cy="9942513"/>
  <p:embeddedFontLs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Roboto Condensed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Open Sans Light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CB"/>
    <a:srgbClr val="0086F6"/>
    <a:srgbClr val="002E89"/>
    <a:srgbClr val="003794"/>
    <a:srgbClr val="00B0F0"/>
    <a:srgbClr val="009ADA"/>
    <a:srgbClr val="00A6E6"/>
    <a:srgbClr val="0990FF"/>
    <a:srgbClr val="0082F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724" autoAdjust="0"/>
  </p:normalViewPr>
  <p:slideViewPr>
    <p:cSldViewPr snapToObjects="1">
      <p:cViewPr>
        <p:scale>
          <a:sx n="90" d="100"/>
          <a:sy n="90" d="100"/>
        </p:scale>
        <p:origin x="-2244" y="-1170"/>
      </p:cViewPr>
      <p:guideLst>
        <p:guide orient="horz" pos="1620"/>
        <p:guide pos="1706"/>
        <p:guide pos="566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32"/>
        <p:guide pos="214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1163" cy="498852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9" y="1"/>
            <a:ext cx="2951163" cy="498852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3663"/>
            <a:ext cx="2951163" cy="498851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9" y="9443663"/>
            <a:ext cx="2951163" cy="498851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51163" cy="497125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9" y="2"/>
            <a:ext cx="2951163" cy="497125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1" tIns="45781" rIns="91561" bIns="457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9" y="4722695"/>
            <a:ext cx="5448300" cy="4474131"/>
          </a:xfrm>
          <a:prstGeom prst="rect">
            <a:avLst/>
          </a:prstGeom>
        </p:spPr>
        <p:txBody>
          <a:bodyPr vert="horz" lIns="91561" tIns="45781" rIns="91561" bIns="45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3663"/>
            <a:ext cx="2951163" cy="497125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9" y="9443663"/>
            <a:ext cx="2951163" cy="497125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32575" cy="3730625"/>
          </a:xfrm>
          <a:prstGeom prst="rect">
            <a:avLst/>
          </a:prstGeom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80989" y="4784668"/>
            <a:ext cx="5447893" cy="3914496"/>
          </a:xfrm>
          <a:prstGeom prst="rect">
            <a:avLst/>
          </a:prstGeom>
        </p:spPr>
        <p:txBody>
          <a:bodyPr lIns="91848" tIns="45925" rIns="91848" bIns="45925"/>
          <a:lstStyle/>
          <a:p>
            <a:endParaRPr lang="ru-RU" sz="2000" spc="-1">
              <a:latin typeface="Arial"/>
            </a:endParaRPr>
          </a:p>
        </p:txBody>
      </p:sp>
      <p:sp>
        <p:nvSpPr>
          <p:cNvPr id="135" name="TextShape 3"/>
          <p:cNvSpPr txBox="1"/>
          <p:nvPr/>
        </p:nvSpPr>
        <p:spPr>
          <a:xfrm>
            <a:off x="3856973" y="9443831"/>
            <a:ext cx="2951431" cy="498380"/>
          </a:xfrm>
          <a:prstGeom prst="rect">
            <a:avLst/>
          </a:prstGeom>
          <a:noFill/>
          <a:ln>
            <a:noFill/>
          </a:ln>
        </p:spPr>
        <p:txBody>
          <a:bodyPr lIns="91848" tIns="45925" rIns="91848" bIns="45925" anchor="b"/>
          <a:lstStyle/>
          <a:p>
            <a:pPr algn="r">
              <a:lnSpc>
                <a:spcPct val="100000"/>
              </a:lnSpc>
            </a:pPr>
            <a:fld id="{3DD601F4-5130-40B6-BDB1-385A74EF2B09}" type="slidenum">
              <a:rPr lang="ru-RU" sz="1200" spc="-1">
                <a:solidFill>
                  <a:srgbClr val="000000"/>
                </a:solidFill>
                <a:latin typeface="Calibri"/>
              </a:rPr>
              <a:pPr algn="r">
                <a:lnSpc>
                  <a:spcPct val="100000"/>
                </a:lnSpc>
              </a:pPr>
              <a:t>0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042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8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261"/>
            <a:ext cx="9144000" cy="5139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1763688" y="0"/>
            <a:ext cx="7380312" cy="68154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1763689" y="103050"/>
            <a:ext cx="245798" cy="475217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3080" y="0"/>
            <a:ext cx="1766768" cy="68154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8676457" y="176091"/>
            <a:ext cx="332162" cy="329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8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8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239544" y="46441"/>
            <a:ext cx="1354473" cy="58865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257175" algn="l"/>
              </a:tabLst>
            </a:pP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257175" algn="l"/>
              </a:tabLst>
            </a:pPr>
            <a:r>
              <a:rPr lang="ru-RU" sz="9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3079" y="0"/>
            <a:ext cx="65579" cy="68154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1729401" y="74524"/>
            <a:ext cx="34289" cy="532495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3032867" y="1752616"/>
            <a:ext cx="8938223" cy="2095703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9144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115616" y="-1820"/>
            <a:ext cx="1620753" cy="5145320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465461" y="0"/>
            <a:ext cx="1919635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5000" tIns="135000" rIns="135000" bIns="135000" rtlCol="0" anchor="t">
            <a:noAutofit/>
          </a:bodyPr>
          <a:lstStyle/>
          <a:p>
            <a:pPr>
              <a:spcAft>
                <a:spcPts val="450"/>
              </a:spcAft>
            </a:pPr>
            <a:endParaRPr lang="ru-RU" sz="9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3385097" y="0"/>
            <a:ext cx="1919635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5000" tIns="135000" rIns="135000" bIns="135000" rtlCol="0" anchor="t">
            <a:noAutofit/>
          </a:bodyPr>
          <a:lstStyle/>
          <a:p>
            <a:pPr>
              <a:spcAft>
                <a:spcPts val="450"/>
              </a:spcAft>
            </a:pPr>
            <a:endParaRPr lang="ru-RU" sz="9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5304730" y="0"/>
            <a:ext cx="1919635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5000" tIns="135000" rIns="135000" bIns="135000" rtlCol="0" anchor="t">
            <a:noAutofit/>
          </a:bodyPr>
          <a:lstStyle/>
          <a:p>
            <a:pPr>
              <a:spcAft>
                <a:spcPts val="450"/>
              </a:spcAft>
            </a:pPr>
            <a:endParaRPr lang="ru-RU" sz="9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7224365" y="0"/>
            <a:ext cx="1919635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5000" tIns="135000" rIns="135000" bIns="135000" rtlCol="0" anchor="t">
            <a:noAutofit/>
          </a:bodyPr>
          <a:lstStyle/>
          <a:p>
            <a:pPr>
              <a:spcAft>
                <a:spcPts val="450"/>
              </a:spcAft>
            </a:pPr>
            <a:endParaRPr lang="ru-RU" sz="9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465461" y="0"/>
            <a:ext cx="1919635" cy="858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3385096" y="0"/>
            <a:ext cx="1919635" cy="85815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5304732" y="0"/>
            <a:ext cx="1919635" cy="8581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7224366" y="0"/>
            <a:ext cx="1919635" cy="858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1817695" y="311306"/>
            <a:ext cx="1413428" cy="126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3526927" y="311306"/>
            <a:ext cx="1616913" cy="126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5446561" y="311306"/>
            <a:ext cx="1616913" cy="126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7366196" y="311306"/>
            <a:ext cx="1616913" cy="126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082376" y="120192"/>
            <a:ext cx="161248" cy="161248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5001653" y="120192"/>
            <a:ext cx="161248" cy="161248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902227" y="120192"/>
            <a:ext cx="161248" cy="161248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8821861" y="120192"/>
            <a:ext cx="161248" cy="16124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3235078" y="200025"/>
            <a:ext cx="142875" cy="4943475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5154712" y="200025"/>
            <a:ext cx="142875" cy="4943475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7074347" y="200025"/>
            <a:ext cx="142875" cy="4943475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8993981" y="200025"/>
            <a:ext cx="142875" cy="4943475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8946854" y="4948014"/>
            <a:ext cx="197147" cy="19548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7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7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741493" y="120192"/>
            <a:ext cx="161248" cy="161248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6580758" y="120192"/>
            <a:ext cx="161248" cy="1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" y="2564892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1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30" y="0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8" y="0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7" y="0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30" y="1711071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8" y="1711071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7" y="1711071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30" y="3422142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8" y="3422142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7" y="3422142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7" cy="172135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3" y="0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282446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3" y="1282446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6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2564892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3" y="2564892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3847338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3" y="3847338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2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7" indent="-114297">
              <a:buFont typeface="Arial" panose="020B0604020202020204" pitchFamily="34" charset="0"/>
              <a:buChar char="•"/>
              <a:defRPr sz="1100"/>
            </a:lvl2pPr>
            <a:lvl3pPr marL="228594" indent="-114297">
              <a:defRPr sz="1100"/>
            </a:lvl3pPr>
            <a:lvl4pPr marL="400040" indent="-171446">
              <a:defRPr sz="1100"/>
            </a:lvl4pPr>
            <a:lvl5pPr marL="571486" indent="-171446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7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0"/>
            <a:ext cx="7772400" cy="3470672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0"/>
            <a:ext cx="1831087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0"/>
            <a:ext cx="1831087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0"/>
            <a:ext cx="1831087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0"/>
            <a:ext cx="1831087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9" y="1047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0"/>
            <a:ext cx="1831087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0"/>
            <a:ext cx="1831087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0"/>
            <a:ext cx="1831087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0"/>
            <a:ext cx="1831087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9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9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9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9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9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3444038"/>
            <a:ext cx="1831087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3444038"/>
            <a:ext cx="1831087" cy="80329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3444038"/>
            <a:ext cx="1831087" cy="80329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3444038"/>
            <a:ext cx="1831087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3444038"/>
            <a:ext cx="1831087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3444038"/>
            <a:ext cx="1831087" cy="80329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3444038"/>
            <a:ext cx="1831087" cy="80329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3444038"/>
            <a:ext cx="1831087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444040"/>
            <a:ext cx="2496312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44040"/>
            <a:ext cx="2496312" cy="80329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444040"/>
            <a:ext cx="2496312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0574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46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79" indent="-185733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37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83" indent="-17144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444040"/>
            <a:ext cx="2496312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44040"/>
            <a:ext cx="2496312" cy="80329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444040"/>
            <a:ext cx="2496312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74873"/>
            <a:ext cx="3813048" cy="572464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674873"/>
            <a:ext cx="3813048" cy="572464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74873"/>
            <a:ext cx="3813048" cy="572464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674873"/>
            <a:ext cx="3813048" cy="572464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27505"/>
            <a:ext cx="1831087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27505"/>
            <a:ext cx="1831087" cy="80329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27505"/>
            <a:ext cx="1831087" cy="80329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27505"/>
            <a:ext cx="1831087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7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7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7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7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27505"/>
            <a:ext cx="1831087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27505"/>
            <a:ext cx="1831087" cy="80329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27505"/>
            <a:ext cx="1831087" cy="80329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27505"/>
            <a:ext cx="1831087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7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7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7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7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227505"/>
            <a:ext cx="2496312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227505"/>
            <a:ext cx="2496312" cy="80329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227505"/>
            <a:ext cx="2496312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227505"/>
            <a:ext cx="2496312" cy="80329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227505"/>
            <a:ext cx="2496312" cy="80329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227505"/>
            <a:ext cx="2496312" cy="80329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58339"/>
            <a:ext cx="3813048" cy="572464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458339"/>
            <a:ext cx="3813048" cy="572464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58339"/>
            <a:ext cx="3813048" cy="572464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458339"/>
            <a:ext cx="3813048" cy="572464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75" indent="-128588">
              <a:defRPr sz="1100">
                <a:solidFill>
                  <a:srgbClr val="FFFFFF"/>
                </a:solidFill>
              </a:defRPr>
            </a:lvl3pPr>
            <a:lvl4pPr marL="385763" indent="-128588">
              <a:defRPr sz="1100">
                <a:solidFill>
                  <a:srgbClr val="FFFFFF"/>
                </a:solidFill>
              </a:defRPr>
            </a:lvl4pPr>
            <a:lvl5pPr marL="557213" indent="-171450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8" indent="-128588">
              <a:buFont typeface="Arial" panose="020B0604020202020204" pitchFamily="34" charset="0"/>
              <a:buChar char="•"/>
              <a:defRPr sz="1100"/>
            </a:lvl2pPr>
            <a:lvl3pPr marL="257175" indent="-128588">
              <a:defRPr sz="1100"/>
            </a:lvl3pPr>
            <a:lvl4pPr marL="385763" indent="-12858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0"/>
            <a:ext cx="7772400" cy="3470672"/>
          </a:xfrm>
        </p:spPr>
        <p:txBody>
          <a:bodyPr numCol="2" spcCol="20574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46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92" indent="-17144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37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83" indent="-17144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2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0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78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2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0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78"/>
            <a:ext cx="1735807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5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5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7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7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2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9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2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9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8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102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4"/>
            <a:ext cx="4629151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1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603264C-3F76-4418-8230-65BC708B96B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914400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0"/>
            <a:ext cx="3813175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5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1096713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1352533"/>
            <a:ext cx="3811588" cy="327662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3"/>
            <a:ext cx="3813175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3"/>
            <a:ext cx="3813175" cy="327662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91437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80" indent="-173034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925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71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817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951570"/>
            <a:ext cx="9144000" cy="41919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194602"/>
            <a:ext cx="7772400" cy="3190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log.gov.ru/html/sites/www.new.nalog.ru/docs/zadolzh/Soglasie_inform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log.gov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nalog.gov.ru/anticrisis202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.nalog.gov.ru/bi.d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ervice.nalog.ru/bi.do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3" cstate="print"/>
          <a:stretch/>
        </p:blipFill>
        <p:spPr>
          <a:xfrm>
            <a:off x="292685" y="720481"/>
            <a:ext cx="1368000" cy="1368000"/>
          </a:xfrm>
          <a:prstGeom prst="rect">
            <a:avLst/>
          </a:prstGeom>
          <a:ln>
            <a:noFill/>
          </a:ln>
        </p:spPr>
      </p:pic>
      <p:sp>
        <p:nvSpPr>
          <p:cNvPr id="4" name="CustomShape 2"/>
          <p:cNvSpPr/>
          <p:nvPr/>
        </p:nvSpPr>
        <p:spPr>
          <a:xfrm>
            <a:off x="398275" y="4651480"/>
            <a:ext cx="8334000" cy="42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7357" tIns="58679" rIns="117357" bIns="58679"/>
          <a:lstStyle>
            <a:defPPr>
              <a:defRPr lang="ru-RU"/>
            </a:defPPr>
            <a:lvl1pPr marL="0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9262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8525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7787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7050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6312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5574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4837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4099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ru-RU" sz="15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629563" y="2101887"/>
            <a:ext cx="8001380" cy="102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7357" tIns="58679" rIns="117357" bIns="58679"/>
          <a:lstStyle/>
          <a:p>
            <a:pPr algn="ctr" defTabSz="748894"/>
            <a:endParaRPr lang="ru-RU" sz="2100" b="1" dirty="0" smtClean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48894"/>
            <a:r>
              <a:rPr lang="ru-RU" sz="2100" b="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Сервисы </a:t>
            </a:r>
            <a:r>
              <a:rPr lang="ru-RU" sz="2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цифровой экосистемы </a:t>
            </a:r>
            <a:r>
              <a:rPr lang="ru-RU" sz="2100" b="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Федеральной налоговой службы, направленные на поддержку предпринимательской деятельности</a:t>
            </a:r>
            <a:endParaRPr lang="en-US" sz="21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61856" y="2079859"/>
            <a:ext cx="5277897" cy="10319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7357" tIns="58679" rIns="117357" bIns="58679"/>
          <a:lstStyle>
            <a:defPPr>
              <a:defRPr lang="ru-RU"/>
            </a:defPPr>
            <a:lvl1pPr marL="0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9262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8525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7787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7050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6312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5574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4837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4099" algn="l" defTabSz="998525" rtl="0" eaLnBrk="1" latinLnBrk="0" hangingPunct="1"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5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89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0" y="-33896"/>
            <a:ext cx="2141731" cy="8463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2060722" y="61816"/>
            <a:ext cx="6453717" cy="59272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257175" algn="l"/>
              </a:tabLst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ИНФОРМИРОВАНИЕ О ЗАДОЛЖЕННОСТИ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5" t="68508" r="29915" b="7285"/>
          <a:stretch/>
        </p:blipFill>
        <p:spPr bwMode="auto">
          <a:xfrm>
            <a:off x="4882725" y="1399034"/>
            <a:ext cx="4117767" cy="19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16126" r="27300" b="31923"/>
          <a:stretch/>
        </p:blipFill>
        <p:spPr bwMode="auto">
          <a:xfrm>
            <a:off x="359533" y="718770"/>
            <a:ext cx="4428492" cy="426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2060722" y="61816"/>
            <a:ext cx="6453717" cy="59272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257175" algn="l"/>
              </a:tabLst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СПОСОБЫ  ИНФОРМИРОВАНИЯ О  ЗАДОЛЖЕННОСТИ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1787" y="715076"/>
            <a:ext cx="2328863" cy="22852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b="1" dirty="0" smtClean="0"/>
              <a:t>в </a:t>
            </a:r>
            <a:r>
              <a:rPr lang="ru-RU" b="1" dirty="0"/>
              <a:t>форме СМС сообщения с короткого номера «Nalog.ru» </a:t>
            </a:r>
            <a:r>
              <a:rPr lang="ru-RU" dirty="0"/>
              <a:t>с текстом: </a:t>
            </a:r>
          </a:p>
          <a:p>
            <a:r>
              <a:rPr lang="ru-RU" dirty="0"/>
              <a:t>«</a:t>
            </a:r>
            <a:r>
              <a:rPr lang="ru-RU" i="1" dirty="0"/>
              <a:t>Налоговая задолженность ____ руб.</a:t>
            </a:r>
            <a:r>
              <a:rPr lang="ru-RU" dirty="0"/>
              <a:t>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7" t="49244" r="15683"/>
          <a:stretch/>
        </p:blipFill>
        <p:spPr>
          <a:xfrm>
            <a:off x="5760134" y="715077"/>
            <a:ext cx="736663" cy="626755"/>
          </a:xfrm>
          <a:prstGeom prst="rect">
            <a:avLst/>
          </a:prstGeom>
          <a:effectLst>
            <a:outerShdw blurRad="596900" dist="50800" dir="5400000" sx="144000" sy="144000" algn="ctr" rotWithShape="0">
              <a:schemeClr val="accent1">
                <a:lumMod val="60000"/>
                <a:lumOff val="40000"/>
                <a:alpha val="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49244" r="49088"/>
          <a:stretch/>
        </p:blipFill>
        <p:spPr>
          <a:xfrm>
            <a:off x="588698" y="762551"/>
            <a:ext cx="688937" cy="6267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0631" y="718126"/>
            <a:ext cx="4509501" cy="40857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b="1" dirty="0"/>
              <a:t>по электронной почте с адреса: noreply@fcod.nalog.ru </a:t>
            </a:r>
            <a:r>
              <a:rPr lang="ru-RU" sz="1500" dirty="0"/>
              <a:t>с текстом:</a:t>
            </a:r>
          </a:p>
          <a:p>
            <a:r>
              <a:rPr lang="ru-RU" sz="1500" dirty="0"/>
              <a:t>«</a:t>
            </a:r>
            <a:r>
              <a:rPr lang="ru-RU" sz="1500" i="1" dirty="0"/>
              <a:t>Уважаемый налогоплательщик!</a:t>
            </a:r>
            <a:endParaRPr lang="ru-RU" sz="1500" dirty="0"/>
          </a:p>
          <a:p>
            <a:r>
              <a:rPr lang="ru-RU" sz="1500" i="1" dirty="0"/>
              <a:t>Налоговая задолженность _____ руб.  До момента уплаты сумма долга ежедневно увеличивается за счет начисления пеней. </a:t>
            </a:r>
            <a:endParaRPr lang="ru-RU" sz="1500" dirty="0"/>
          </a:p>
          <a:p>
            <a:r>
              <a:rPr lang="ru-RU" sz="1500" i="1" dirty="0"/>
              <a:t>Наличие непогашенного долга является основанием для обращения за его взысканием в службу судебных приставов, которые могут принять ограничительные меры (в том числе, приостановить операции на счетах должника в банке, арестовать его имущество, ограничить выезд должника за пределы Российской Федерации).</a:t>
            </a:r>
            <a:endParaRPr lang="ru-RU" sz="1500" dirty="0"/>
          </a:p>
          <a:p>
            <a:r>
              <a:rPr lang="ru-RU" sz="1500" i="1" dirty="0"/>
              <a:t>Обращаем Ваше внимание на то, что данное письмо направлено автоматически.</a:t>
            </a:r>
            <a:endParaRPr lang="ru-RU" sz="1500" dirty="0"/>
          </a:p>
          <a:p>
            <a:r>
              <a:rPr lang="ru-RU" sz="1500" i="1" dirty="0"/>
              <a:t>С уважением, Федеральная налоговая служба</a:t>
            </a:r>
            <a:r>
              <a:rPr lang="ru-RU" sz="1500" dirty="0"/>
              <a:t>».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6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1403648" y="267494"/>
            <a:ext cx="6453717" cy="59272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257175" algn="l"/>
              </a:tabLst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ПРЕИМУЩЕСТВА СЕРВИСА  «ИНФОРМИРОВАНИЕ О ЗАДОЛЖЕННОСТИ»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0571" y="1029533"/>
            <a:ext cx="8235915" cy="3670235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● Возможность оформления подписки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 услуге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дистанционно</a:t>
            </a:r>
          </a:p>
          <a:p>
            <a:pPr>
              <a:spcBef>
                <a:spcPct val="0"/>
              </a:spcBef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● П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ользователь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может выбрать удобный для него способ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информирования</a:t>
            </a:r>
          </a:p>
          <a:p>
            <a:pPr>
              <a:spcBef>
                <a:spcPct val="0"/>
              </a:spcBef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Информация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 задолженности предоставляется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ежеквартально</a:t>
            </a:r>
          </a:p>
          <a:p>
            <a:pPr>
              <a:spcBef>
                <a:spcPct val="0"/>
              </a:spcBef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● П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ользователь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может контролировать актуальное состояние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расчетов</a:t>
            </a:r>
          </a:p>
          <a:p>
            <a:pPr>
              <a:spcBef>
                <a:spcPct val="0"/>
              </a:spcBef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● П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одписка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 услуге позволяет предупредить риски применения мер взыскания задолженности, обеспечительных мер к должнику и иных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ограничений</a:t>
            </a:r>
          </a:p>
          <a:p>
            <a:pPr>
              <a:spcBef>
                <a:spcPct val="0"/>
              </a:spcBef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Услуга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предоставляется только при получении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согласия</a:t>
            </a:r>
          </a:p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отказаться от подписки на услугу можно в любой момент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1381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357755" y="249915"/>
            <a:ext cx="6075675" cy="3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838" tIns="35919" rIns="71838" bIns="35919" anchor="ctr"/>
          <a:lstStyle>
            <a:lvl1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rgbClr val="005AA9"/>
                </a:solidFill>
                <a:latin typeface="+mj-lt"/>
                <a:ea typeface="+mj-ea"/>
                <a:cs typeface="+mj-cs"/>
              </a:defRPr>
            </a:lvl1pPr>
            <a:lvl2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2pPr>
            <a:lvl3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3pPr>
            <a:lvl4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4pPr>
            <a:lvl5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5pPr>
            <a:lvl6pPr marL="419847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6pPr>
            <a:lvl7pPr marL="839694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7pPr>
            <a:lvl8pPr marL="1259540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8pPr>
            <a:lvl9pPr marL="1679387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653"/>
              </a:lnSpc>
              <a:defRPr/>
            </a:pP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ПЛОЩАДКА ПО РЕСТРУКТУРИЗАЦИИ ДОЛГА</a:t>
            </a:r>
            <a:endParaRPr lang="ru-RU" altLang="ru-RU" sz="1500" cap="all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23059" r="26600" b="27230"/>
          <a:stretch/>
        </p:blipFill>
        <p:spPr bwMode="auto">
          <a:xfrm>
            <a:off x="153082" y="141482"/>
            <a:ext cx="8919483" cy="48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26768" r="41056" b="34862"/>
          <a:stretch/>
        </p:blipFill>
        <p:spPr bwMode="auto">
          <a:xfrm>
            <a:off x="7812360" y="110104"/>
            <a:ext cx="1230877" cy="119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11"/>
          <p:cNvSpPr>
            <a:spLocks noChangeArrowheads="1"/>
          </p:cNvSpPr>
          <p:nvPr/>
        </p:nvSpPr>
        <p:spPr bwMode="auto">
          <a:xfrm>
            <a:off x="153081" y="1134061"/>
            <a:ext cx="3149779" cy="3947234"/>
          </a:xfrm>
          <a:prstGeom prst="rect">
            <a:avLst/>
          </a:prstGeom>
          <a:solidFill>
            <a:srgbClr val="003794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ЗАДАЧА ПРОЕКТА</a:t>
            </a:r>
            <a:r>
              <a:rPr lang="ru-RU" altLang="ru-RU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altLang="ru-RU" dirty="0" smtClean="0">
                <a:solidFill>
                  <a:schemeClr val="bg1"/>
                </a:solidFill>
              </a:rPr>
              <a:t>Создание благоприятных</a:t>
            </a:r>
            <a:br>
              <a:rPr lang="ru-RU" altLang="ru-RU" dirty="0" smtClean="0">
                <a:solidFill>
                  <a:schemeClr val="bg1"/>
                </a:solidFill>
              </a:rPr>
            </a:br>
            <a:r>
              <a:rPr lang="ru-RU" altLang="ru-RU" dirty="0" smtClean="0">
                <a:solidFill>
                  <a:schemeClr val="bg1"/>
                </a:solidFill>
              </a:rPr>
              <a:t> условий для реализации </a:t>
            </a:r>
          </a:p>
          <a:p>
            <a:r>
              <a:rPr lang="ru-RU" altLang="ru-RU" dirty="0" smtClean="0">
                <a:solidFill>
                  <a:schemeClr val="bg1"/>
                </a:solidFill>
              </a:rPr>
              <a:t>согласительных процедур, повышения эффективности взаимодействия как со сторонами заключаемых соглашений, так и между третьими лицами, привлекаемыми в качестве профессиональных </a:t>
            </a:r>
          </a:p>
          <a:p>
            <a:r>
              <a:rPr lang="ru-RU" altLang="ru-RU" dirty="0" smtClean="0">
                <a:solidFill>
                  <a:schemeClr val="bg1"/>
                </a:solidFill>
              </a:rPr>
              <a:t>участников проекта</a:t>
            </a:r>
          </a:p>
          <a:p>
            <a:endParaRPr lang="en-US" altLang="ru-RU" dirty="0" smtClean="0">
              <a:solidFill>
                <a:schemeClr val="bg1"/>
              </a:solidFill>
            </a:endParaRPr>
          </a:p>
          <a:p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11"/>
          <p:cNvSpPr>
            <a:spLocks noChangeArrowheads="1"/>
          </p:cNvSpPr>
          <p:nvPr/>
        </p:nvSpPr>
        <p:spPr bwMode="auto">
          <a:xfrm>
            <a:off x="153081" y="141482"/>
            <a:ext cx="6012096" cy="992579"/>
          </a:xfrm>
          <a:prstGeom prst="rect">
            <a:avLst/>
          </a:prstGeom>
          <a:solidFill>
            <a:srgbClr val="003794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/>
          <a:p>
            <a:r>
              <a:rPr lang="ru-RU" altLang="ru-RU" sz="3000" b="1" dirty="0">
                <a:solidFill>
                  <a:schemeClr val="bg1"/>
                </a:solidFill>
                <a:latin typeface="Arial Narrow" pitchFamily="34" charset="0"/>
              </a:rPr>
              <a:t>«ПЛОЩАДКА </a:t>
            </a:r>
            <a:br>
              <a:rPr lang="ru-RU" altLang="ru-RU" sz="30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altLang="ru-RU" sz="3000" b="1" dirty="0">
                <a:solidFill>
                  <a:schemeClr val="bg1"/>
                </a:solidFill>
                <a:latin typeface="Arial Narrow" pitchFamily="34" charset="0"/>
              </a:rPr>
              <a:t>РЕСРУКТУРИЗАЦИИ  ДОЛГА»</a:t>
            </a:r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5992137" y="296852"/>
            <a:ext cx="1129169" cy="837093"/>
          </a:xfrm>
          <a:prstGeom prst="rtTriangle">
            <a:avLst/>
          </a:prstGeom>
          <a:solidFill>
            <a:srgbClr val="0037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 rot="5400000">
            <a:off x="2790609" y="1625715"/>
            <a:ext cx="3967834" cy="2943329"/>
          </a:xfrm>
          <a:prstGeom prst="rtTriangle">
            <a:avLst/>
          </a:prstGeom>
          <a:solidFill>
            <a:srgbClr val="0037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endCxn id="28" idx="4"/>
          </p:cNvCxnSpPr>
          <p:nvPr/>
        </p:nvCxnSpPr>
        <p:spPr>
          <a:xfrm flipH="1">
            <a:off x="3302862" y="141480"/>
            <a:ext cx="3672407" cy="4939817"/>
          </a:xfrm>
          <a:prstGeom prst="line">
            <a:avLst/>
          </a:prstGeom>
          <a:ln w="25400">
            <a:solidFill>
              <a:srgbClr val="00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11"/>
          <p:cNvSpPr>
            <a:spLocks noChangeArrowheads="1"/>
          </p:cNvSpPr>
          <p:nvPr/>
        </p:nvSpPr>
        <p:spPr bwMode="auto">
          <a:xfrm>
            <a:off x="6246188" y="1279984"/>
            <a:ext cx="2808311" cy="39241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/>
          <a:p>
            <a:r>
              <a:rPr lang="ru-RU" altLang="ru-RU" sz="2100" b="1" dirty="0">
                <a:solidFill>
                  <a:srgbClr val="0064CB"/>
                </a:solidFill>
                <a:latin typeface="Arial Narrow" pitchFamily="34" charset="0"/>
              </a:rPr>
              <a:t>УЧАСТНИКИ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5831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141731" y="249916"/>
            <a:ext cx="6075675" cy="3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838" tIns="35919" rIns="71838" bIns="35919" anchor="ctr"/>
          <a:lstStyle>
            <a:lvl1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rgbClr val="005AA9"/>
                </a:solidFill>
                <a:latin typeface="+mj-lt"/>
                <a:ea typeface="+mj-ea"/>
                <a:cs typeface="+mj-cs"/>
              </a:defRPr>
            </a:lvl1pPr>
            <a:lvl2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2pPr>
            <a:lvl3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3pPr>
            <a:lvl4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4pPr>
            <a:lvl5pPr algn="l" defTabSz="955675" rtl="0" eaLnBrk="0" fontAlgn="base" hangingPunct="0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5pPr>
            <a:lvl6pPr marL="419847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6pPr>
            <a:lvl7pPr marL="839694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7pPr>
            <a:lvl8pPr marL="1259540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8pPr>
            <a:lvl9pPr marL="1679387" algn="l" defTabSz="956318" rtl="0" fontAlgn="base">
              <a:lnSpc>
                <a:spcPts val="4775"/>
              </a:lnSpc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5AA9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653"/>
              </a:lnSpc>
              <a:defRPr/>
            </a:pP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РАССРОЧКА ПО УПЛАТЕ НАЛОГОВ</a:t>
            </a:r>
            <a:endParaRPr lang="ru-RU" altLang="ru-RU" sz="15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0" y="2545"/>
            <a:ext cx="2222739" cy="692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223" name="Прямоугольник 11"/>
          <p:cNvSpPr>
            <a:spLocks noChangeArrowheads="1"/>
          </p:cNvSpPr>
          <p:nvPr/>
        </p:nvSpPr>
        <p:spPr bwMode="auto">
          <a:xfrm>
            <a:off x="1277635" y="4329109"/>
            <a:ext cx="3034918" cy="623248"/>
          </a:xfrm>
          <a:prstGeom prst="rect">
            <a:avLst/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xtLst/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u="sng" dirty="0">
                <a:solidFill>
                  <a:srgbClr val="7030A0"/>
                </a:solidFill>
                <a:hlinkClick r:id="rId2"/>
              </a:rPr>
              <a:t>https</a:t>
            </a:r>
            <a:r>
              <a:rPr lang="en-US" altLang="ru-RU" u="sng" dirty="0" smtClean="0">
                <a:solidFill>
                  <a:srgbClr val="7030A0"/>
                </a:solidFill>
                <a:hlinkClick r:id="rId2"/>
              </a:rPr>
              <a:t>://</a:t>
            </a:r>
            <a:r>
              <a:rPr lang="en-US" altLang="ru-RU" u="sng" dirty="0">
                <a:solidFill>
                  <a:srgbClr val="7030A0"/>
                </a:solidFill>
                <a:hlinkClick r:id="rId2"/>
              </a:rPr>
              <a:t>www.nalog.gov.ru/</a:t>
            </a:r>
            <a:r>
              <a:rPr lang="en-US" altLang="ru-RU" u="sng" dirty="0">
                <a:solidFill>
                  <a:srgbClr val="7030A0"/>
                </a:solidFill>
              </a:rPr>
              <a:t>rnp</a:t>
            </a:r>
          </a:p>
          <a:p>
            <a:endParaRPr lang="ru-RU" alt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0" t="14341" r="39800" b="50103"/>
          <a:stretch/>
        </p:blipFill>
        <p:spPr bwMode="auto">
          <a:xfrm>
            <a:off x="359532" y="695043"/>
            <a:ext cx="3742615" cy="311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3" t="13230" r="40534" b="30000"/>
          <a:stretch/>
        </p:blipFill>
        <p:spPr bwMode="auto">
          <a:xfrm>
            <a:off x="5004049" y="816556"/>
            <a:ext cx="3352133" cy="41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4220190" y="2355729"/>
            <a:ext cx="783859" cy="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8640452" y="123478"/>
            <a:ext cx="433926" cy="3924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/>
          <a:p>
            <a:endParaRPr lang="ru-RU" altLang="ru-RU" sz="2100" b="1" dirty="0">
              <a:solidFill>
                <a:srgbClr val="0064CB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9925" y="708043"/>
            <a:ext cx="7710854" cy="64857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just" defTabSz="748894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образец заявления по форме Приложения №1 к Порядку изменения срока уплаты налога, сбора, страховых взносов, а также пени и штрафа,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и перечень необходимых документов в соответствии  с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приказом ФНС России от 16.12.2016 № ММВ-7-8/683</a:t>
            </a:r>
            <a:r>
              <a:rPr lang="en-US" sz="1500" b="1" dirty="0">
                <a:solidFill>
                  <a:schemeClr val="tx2">
                    <a:lumMod val="75000"/>
                  </a:schemeClr>
                </a:solidFill>
              </a:rPr>
              <a:t>@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1701" y="195486"/>
            <a:ext cx="655239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838" tIns="35919" rIns="71838" bIns="35919" anchor="ctr"/>
          <a:lstStyle/>
          <a:p>
            <a:pPr algn="ctr" eaLnBrk="0" hangingPunct="0">
              <a:lnSpc>
                <a:spcPts val="1653"/>
              </a:lnSpc>
              <a:defRPr/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+mj-ea"/>
                <a:cs typeface="+mj-cs"/>
              </a:rPr>
              <a:t>ПРЕДОСТАВЛЕНИЕ ОТСРОЧКИ (РАССРОЧКИ</a:t>
            </a:r>
            <a:r>
              <a:rPr lang="ru-RU" sz="1500" b="1" cap="all" dirty="0">
                <a:solidFill>
                  <a:schemeClr val="tx2">
                    <a:lumMod val="75000"/>
                  </a:schemeClr>
                </a:solidFill>
                <a:ea typeface="+mj-ea"/>
                <a:cs typeface="Arial" panose="020B0604020202020204" pitchFamily="34" charset="0"/>
              </a:rPr>
              <a:t>)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9925" y="1383610"/>
            <a:ext cx="7710854" cy="35123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ru-RU"/>
            </a:defPPr>
            <a:lvl1pPr marL="0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9262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8525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7787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7050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96312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95574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94837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4099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предоставляется в Управление или ФНС России (через Управление)</a:t>
            </a:r>
          </a:p>
        </p:txBody>
      </p:sp>
      <p:pic>
        <p:nvPicPr>
          <p:cNvPr id="11274" name="Picture 2" descr="C:\Users\0000-08-137\Pictures\Значки для презентаций\flat_20141016_16364824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788977"/>
            <a:ext cx="464528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" descr="C:\Users\0000-08-137\Pictures\Значки для презентаций\flat_20141016_16364824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1357228"/>
            <a:ext cx="464528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849925" y="2085717"/>
            <a:ext cx="7710854" cy="675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ru-RU"/>
            </a:defPPr>
            <a:lvl1pPr marL="0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9262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8525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7787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7050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96312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95574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94837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4099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Предоставление неполного пакета документов в соответствии с основанием отсрочки (рассрочки)</a:t>
            </a:r>
          </a:p>
        </p:txBody>
      </p:sp>
      <p:sp>
        <p:nvSpPr>
          <p:cNvPr id="34" name="Умножение 33"/>
          <p:cNvSpPr/>
          <p:nvPr/>
        </p:nvSpPr>
        <p:spPr>
          <a:xfrm>
            <a:off x="184638" y="2139294"/>
            <a:ext cx="498231" cy="414338"/>
          </a:xfrm>
          <a:prstGeom prst="mathMultiply">
            <a:avLst>
              <a:gd name="adj1" fmla="val 850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ru-RU"/>
            </a:defPPr>
            <a:lvl1pPr marL="0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9262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8525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7787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7050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96312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95574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94837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4099" algn="l" defTabSz="998525" rtl="0" eaLnBrk="1" latinLnBrk="0" hangingPunct="1">
              <a:defRPr sz="196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49874" y="1788348"/>
            <a:ext cx="8244254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838" tIns="35919" rIns="71838" bIns="35919" anchor="ctr"/>
          <a:lstStyle/>
          <a:p>
            <a:pPr algn="ctr" eaLnBrk="0" hangingPunct="0">
              <a:lnSpc>
                <a:spcPts val="1653"/>
              </a:lnSpc>
            </a:pPr>
            <a:r>
              <a:rPr lang="ru-RU" sz="1500" b="1" dirty="0">
                <a:solidFill>
                  <a:srgbClr val="FF0000"/>
                </a:solidFill>
                <a:latin typeface="Roboto Condensed" panose="02000000000000000000" pitchFamily="2" charset="0"/>
                <a:ea typeface="+mj-ea"/>
                <a:cs typeface="+mj-cs"/>
              </a:rPr>
              <a:t>Основные ошибки при подаче заявления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452142" y="3549629"/>
            <a:ext cx="3980421" cy="715264"/>
            <a:chOff x="160900" y="57814"/>
            <a:chExt cx="1187869" cy="953685"/>
          </a:xfrm>
          <a:scene3d>
            <a:camera prst="orthographicFront"/>
            <a:lightRig rig="chilly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60900" y="57814"/>
              <a:ext cx="1187869" cy="953685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188832" y="85746"/>
              <a:ext cx="1132005" cy="8978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4818113" y="3570575"/>
            <a:ext cx="1855997" cy="697995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7" name="Группа 36"/>
          <p:cNvGrpSpPr/>
          <p:nvPr/>
        </p:nvGrpSpPr>
        <p:grpSpPr>
          <a:xfrm>
            <a:off x="7087066" y="3560959"/>
            <a:ext cx="1669757" cy="692597"/>
            <a:chOff x="2901793" y="300459"/>
            <a:chExt cx="270748" cy="678087"/>
          </a:xfrm>
          <a:solidFill>
            <a:schemeClr val="tx1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2901793" y="300459"/>
              <a:ext cx="270748" cy="6780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кругленный прямоугольник 4"/>
            <p:cNvSpPr/>
            <p:nvPr/>
          </p:nvSpPr>
          <p:spPr>
            <a:xfrm>
              <a:off x="2909723" y="308389"/>
              <a:ext cx="254888" cy="6622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</a:rPr>
                <a:t>Не более 1 года</a:t>
              </a: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456565" y="4379708"/>
            <a:ext cx="3980421" cy="71526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812885" y="4388340"/>
            <a:ext cx="1855997" cy="697995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/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Залог имущества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Банковская гарантия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7085316" y="4334939"/>
            <a:ext cx="1671508" cy="739926"/>
            <a:chOff x="2901793" y="300459"/>
            <a:chExt cx="270748" cy="678087"/>
          </a:xfrm>
          <a:solidFill>
            <a:schemeClr val="tx1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2901793" y="300459"/>
              <a:ext cx="270748" cy="6780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Скругленный прямоугольник 4"/>
            <p:cNvSpPr/>
            <p:nvPr/>
          </p:nvSpPr>
          <p:spPr>
            <a:xfrm>
              <a:off x="2909723" y="308389"/>
              <a:ext cx="254888" cy="6622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</a:rPr>
                <a:t>Более 1 года </a:t>
              </a:r>
            </a:p>
            <a:p>
              <a:pPr algn="ctr" defTabSz="60007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</a:rPr>
                <a:t>- до 3 лет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06149" y="3112405"/>
            <a:ext cx="3425042" cy="404450"/>
          </a:xfrm>
          <a:prstGeom prst="rect">
            <a:avLst/>
          </a:prstGeom>
        </p:spPr>
        <p:txBody>
          <a:bodyPr lIns="78230" tIns="39115" rIns="78230" bIns="39115" anchor="ctr"/>
          <a:lstStyle/>
          <a:p>
            <a:pPr algn="ctr" defTabSz="782292">
              <a:defRPr/>
            </a:pPr>
            <a:r>
              <a:rPr lang="ru-RU" b="1" dirty="0" smtClean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Отсрочка (рассрочка)</a:t>
            </a:r>
            <a:endParaRPr lang="ru-RU" b="1" dirty="0">
              <a:solidFill>
                <a:srgbClr val="005AA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" name="TextBox 45"/>
          <p:cNvSpPr txBox="1">
            <a:spLocks noChangeArrowheads="1"/>
          </p:cNvSpPr>
          <p:nvPr/>
        </p:nvSpPr>
        <p:spPr bwMode="auto">
          <a:xfrm>
            <a:off x="4596749" y="3069945"/>
            <a:ext cx="2243504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0" tIns="39115" rIns="78230" bIns="39115" anchor="ctr"/>
          <a:lstStyle>
            <a:lvl1pPr defTabSz="1042988">
              <a:defRPr sz="3400">
                <a:solidFill>
                  <a:srgbClr val="005AA9"/>
                </a:solidFill>
                <a:latin typeface="Calibri" pitchFamily="34" charset="0"/>
              </a:defRPr>
            </a:lvl1pPr>
            <a:lvl2pPr marL="742950" indent="-285750" defTabSz="1042988">
              <a:defRPr sz="2200">
                <a:solidFill>
                  <a:srgbClr val="504F53"/>
                </a:solidFill>
                <a:latin typeface="Calibri" pitchFamily="34" charset="0"/>
              </a:defRPr>
            </a:lvl2pPr>
            <a:lvl3pPr defTabSz="1042988">
              <a:defRPr sz="2200">
                <a:solidFill>
                  <a:srgbClr val="504F53"/>
                </a:solidFill>
                <a:latin typeface="Calibri" pitchFamily="34" charset="0"/>
              </a:defRPr>
            </a:lvl3pPr>
            <a:lvl4pPr marL="1600200" indent="-228600" defTabSz="1042988">
              <a:defRPr sz="1500">
                <a:solidFill>
                  <a:srgbClr val="504F53"/>
                </a:solidFill>
                <a:latin typeface="Calibri" pitchFamily="34" charset="0"/>
              </a:defRPr>
            </a:lvl4pPr>
            <a:lvl5pPr marL="2057400" indent="-228600" defTabSz="1042988">
              <a:defRPr sz="1300">
                <a:solidFill>
                  <a:srgbClr val="8D8C90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100" b="1" dirty="0"/>
              <a:t>Обеспечение</a:t>
            </a:r>
          </a:p>
        </p:txBody>
      </p:sp>
      <p:sp>
        <p:nvSpPr>
          <p:cNvPr id="62" name="TextBox 46"/>
          <p:cNvSpPr txBox="1">
            <a:spLocks noChangeArrowheads="1"/>
          </p:cNvSpPr>
          <p:nvPr/>
        </p:nvSpPr>
        <p:spPr bwMode="auto">
          <a:xfrm>
            <a:off x="7175890" y="3042942"/>
            <a:ext cx="1689588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0" tIns="39115" rIns="78230" bIns="39115" anchor="ctr"/>
          <a:lstStyle>
            <a:lvl1pPr defTabSz="1042988">
              <a:defRPr sz="3400">
                <a:solidFill>
                  <a:srgbClr val="005AA9"/>
                </a:solidFill>
                <a:latin typeface="Calibri" pitchFamily="34" charset="0"/>
              </a:defRPr>
            </a:lvl1pPr>
            <a:lvl2pPr marL="742950" indent="-285750" defTabSz="1042988">
              <a:defRPr sz="2200">
                <a:solidFill>
                  <a:srgbClr val="504F53"/>
                </a:solidFill>
                <a:latin typeface="Calibri" pitchFamily="34" charset="0"/>
              </a:defRPr>
            </a:lvl2pPr>
            <a:lvl3pPr defTabSz="1042988">
              <a:defRPr sz="2200">
                <a:solidFill>
                  <a:srgbClr val="504F53"/>
                </a:solidFill>
                <a:latin typeface="Calibri" pitchFamily="34" charset="0"/>
              </a:defRPr>
            </a:lvl3pPr>
            <a:lvl4pPr marL="1600200" indent="-228600" defTabSz="1042988">
              <a:defRPr sz="1500">
                <a:solidFill>
                  <a:srgbClr val="504F53"/>
                </a:solidFill>
                <a:latin typeface="Calibri" pitchFamily="34" charset="0"/>
              </a:defRPr>
            </a:lvl4pPr>
            <a:lvl5pPr marL="2057400" indent="-228600" defTabSz="1042988">
              <a:defRPr sz="1300">
                <a:solidFill>
                  <a:srgbClr val="8D8C90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lnSpc>
                <a:spcPts val="1650"/>
              </a:lnSpc>
              <a:spcBef>
                <a:spcPts val="363"/>
              </a:spcBef>
              <a:spcAft>
                <a:spcPct val="0"/>
              </a:spcAft>
              <a:defRPr sz="1300">
                <a:solidFill>
                  <a:srgbClr val="8D8C90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100" b="1" dirty="0"/>
              <a:t>Срок</a:t>
            </a:r>
          </a:p>
        </p:txBody>
      </p:sp>
      <p:sp>
        <p:nvSpPr>
          <p:cNvPr id="63" name="Скругленный прямоугольник 4"/>
          <p:cNvSpPr/>
          <p:nvPr/>
        </p:nvSpPr>
        <p:spPr>
          <a:xfrm>
            <a:off x="546510" y="4382662"/>
            <a:ext cx="3793227" cy="673366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1435" tIns="51435" rIns="51435" bIns="51435" spcCol="953" anchor="ctr"/>
          <a:lstStyle/>
          <a:p>
            <a:pPr algn="ctr" defTabSz="600075">
              <a:lnSpc>
                <a:spcPct val="90000"/>
              </a:lnSpc>
              <a:spcAft>
                <a:spcPct val="35000"/>
              </a:spcAft>
              <a:defRPr/>
            </a:pP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0075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По уплате федеральных налогов в части, зачисляемой в федеральный бюджет,  страховых взносов</a:t>
            </a:r>
          </a:p>
          <a:p>
            <a:pPr algn="ctr" defTabSz="600075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</a:p>
        </p:txBody>
      </p:sp>
      <p:sp>
        <p:nvSpPr>
          <p:cNvPr id="64" name="Скругленный прямоугольник 4"/>
          <p:cNvSpPr/>
          <p:nvPr/>
        </p:nvSpPr>
        <p:spPr>
          <a:xfrm>
            <a:off x="545739" y="3603443"/>
            <a:ext cx="3859821" cy="673366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1435" tIns="51435" rIns="51435" bIns="51435" spcCol="953" anchor="ctr"/>
          <a:lstStyle/>
          <a:p>
            <a:pPr algn="ctr" defTabSz="600075">
              <a:lnSpc>
                <a:spcPct val="90000"/>
              </a:lnSpc>
              <a:spcAft>
                <a:spcPct val="35000"/>
              </a:spcAft>
              <a:defRPr/>
            </a:pP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0075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По уплате региональных, местных </a:t>
            </a:r>
            <a:br>
              <a:rPr lang="ru-RU" sz="14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налогов и НДФЛ физическим лицам</a:t>
            </a:r>
          </a:p>
          <a:p>
            <a:pPr algn="ctr" defTabSz="600075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</a:p>
        </p:txBody>
      </p:sp>
      <p:sp>
        <p:nvSpPr>
          <p:cNvPr id="65" name="Скругленный прямоугольник 4"/>
          <p:cNvSpPr/>
          <p:nvPr/>
        </p:nvSpPr>
        <p:spPr>
          <a:xfrm>
            <a:off x="4880635" y="3564267"/>
            <a:ext cx="1747276" cy="681669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1435" tIns="51435" rIns="51435" bIns="51435" spcCol="953" anchor="ctr"/>
          <a:lstStyle/>
          <a:p>
            <a:pPr algn="ctr" defTabSz="600075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любой из вариантов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00075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залог имущества,</a:t>
            </a:r>
          </a:p>
          <a:p>
            <a:pPr algn="ctr" defTabSz="600075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поручительство,</a:t>
            </a:r>
          </a:p>
          <a:p>
            <a:pPr algn="ctr" defTabSz="600075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банковская гарантия</a:t>
            </a:r>
          </a:p>
        </p:txBody>
      </p:sp>
    </p:spTree>
    <p:extLst>
      <p:ext uri="{BB962C8B-B14F-4D97-AF65-F5344CB8AC3E}">
        <p14:creationId xmlns:p14="http://schemas.microsoft.com/office/powerpoint/2010/main" val="42215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0" y="2545"/>
            <a:ext cx="2222739" cy="692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1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026" name="Picture 2" descr="D1AAB4E1-A6B5-4EB8-992C-7E82E3F14D5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1602" r="12099" b="18774"/>
          <a:stretch/>
        </p:blipFill>
        <p:spPr bwMode="auto">
          <a:xfrm>
            <a:off x="118872" y="1411279"/>
            <a:ext cx="2886955" cy="37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76D9F009-CD4A-4241-8702-16121AF61B6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5581" r="5193" b="39663"/>
          <a:stretch/>
        </p:blipFill>
        <p:spPr bwMode="auto">
          <a:xfrm>
            <a:off x="4220191" y="1664754"/>
            <a:ext cx="407822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1"/>
          <p:cNvSpPr>
            <a:spLocks noChangeArrowheads="1"/>
          </p:cNvSpPr>
          <p:nvPr/>
        </p:nvSpPr>
        <p:spPr bwMode="auto">
          <a:xfrm>
            <a:off x="2573779" y="4513788"/>
            <a:ext cx="432048" cy="6232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/>
          <a:p>
            <a:endParaRPr lang="en-US" altLang="ru-RU" u="sng" dirty="0" smtClean="0">
              <a:solidFill>
                <a:srgbClr val="6600FF"/>
              </a:solidFill>
            </a:endParaRPr>
          </a:p>
          <a:p>
            <a:endParaRPr lang="ru-RU" altLang="ru-RU" dirty="0">
              <a:solidFill>
                <a:srgbClr val="6600FF"/>
              </a:solidFill>
            </a:endParaRPr>
          </a:p>
        </p:txBody>
      </p:sp>
      <p:sp>
        <p:nvSpPr>
          <p:cNvPr id="9223" name="Прямоугольник 11"/>
          <p:cNvSpPr>
            <a:spLocks noChangeArrowheads="1"/>
          </p:cNvSpPr>
          <p:nvPr/>
        </p:nvSpPr>
        <p:spPr bwMode="auto">
          <a:xfrm>
            <a:off x="2839700" y="4547124"/>
            <a:ext cx="4114541" cy="623248"/>
          </a:xfrm>
          <a:prstGeom prst="rect">
            <a:avLst/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xtLst/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u="sng" dirty="0">
                <a:solidFill>
                  <a:srgbClr val="6600FF"/>
                </a:solidFill>
                <a:hlinkClick r:id="rId4"/>
              </a:rPr>
              <a:t>https</a:t>
            </a:r>
            <a:r>
              <a:rPr lang="en-US" altLang="ru-RU" u="sng" dirty="0" smtClean="0">
                <a:solidFill>
                  <a:srgbClr val="6600FF"/>
                </a:solidFill>
                <a:hlinkClick r:id="rId4"/>
              </a:rPr>
              <a:t>://www.nalog.gov.ru/anticrisis2022</a:t>
            </a:r>
            <a:endParaRPr lang="en-US" altLang="ru-RU" u="sng" dirty="0" smtClean="0">
              <a:solidFill>
                <a:srgbClr val="6600FF"/>
              </a:solidFill>
            </a:endParaRPr>
          </a:p>
          <a:p>
            <a:endParaRPr lang="ru-RU" altLang="ru-RU" dirty="0">
              <a:solidFill>
                <a:srgbClr val="6600FF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113839" y="2384592"/>
            <a:ext cx="803561" cy="43018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3" t="15061" r="44894" b="76512"/>
          <a:stretch/>
        </p:blipFill>
        <p:spPr bwMode="auto">
          <a:xfrm>
            <a:off x="35497" y="106588"/>
            <a:ext cx="2629769" cy="65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3" t="28901" r="44166" b="66181"/>
          <a:stretch/>
        </p:blipFill>
        <p:spPr bwMode="auto">
          <a:xfrm>
            <a:off x="1749003" y="431676"/>
            <a:ext cx="2729671" cy="37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1437" r="23267" b="35407"/>
          <a:stretch/>
        </p:blipFill>
        <p:spPr bwMode="auto">
          <a:xfrm>
            <a:off x="118872" y="756763"/>
            <a:ext cx="5240459" cy="68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8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0" y="-20538"/>
            <a:ext cx="2060721" cy="7386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773720">
              <a:defRPr/>
            </a:pPr>
            <a:endParaRPr lang="ru-RU" sz="1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ПРИОСТАНОВЛЕНИЕ ОПЕРАЦИЙ ПО СЧЕТАМ</a:t>
            </a:r>
          </a:p>
          <a:p>
            <a:pPr algn="ctr" defTabSz="773720">
              <a:defRPr/>
            </a:pPr>
            <a:endParaRPr lang="ru-RU" sz="1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2060158" y="61816"/>
            <a:ext cx="6453717" cy="59272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257175" algn="l"/>
              </a:tabLst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 ИНФОРМИРОВАНИЕ БАНКОВ О СОСТОЯНИИ ЭЛЕКТРОННЫХ ДОКУМЕНТОВ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98115" y="4651512"/>
            <a:ext cx="344560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service.nalog.gov.ru/bi.do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7250" r="30600" b="36413"/>
          <a:stretch/>
        </p:blipFill>
        <p:spPr bwMode="auto">
          <a:xfrm>
            <a:off x="710571" y="718126"/>
            <a:ext cx="3421119" cy="393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8" t="41719" r="30200" b="22484"/>
          <a:stretch/>
        </p:blipFill>
        <p:spPr bwMode="auto">
          <a:xfrm>
            <a:off x="4842031" y="1207141"/>
            <a:ext cx="3780420" cy="295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0" y="-30155"/>
            <a:ext cx="2141731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773720">
              <a:defRPr/>
            </a:pPr>
            <a:endParaRPr lang="ru-RU" sz="1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 defTabSz="773720">
              <a:defRPr/>
            </a:pPr>
            <a:endParaRPr lang="ru-RU" sz="1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2060158" y="61816"/>
            <a:ext cx="6453717" cy="59272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257175" algn="l"/>
              </a:tabLst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СВЕДЕНИЯ О ПРИОСТАНОВЛЕНИИ  ОПЕРАЦИЙ  ПО СЧЕТАМ НАЛОГОПЛАТЕЛЬЩИКОВ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27125" r="3981" b="48145"/>
          <a:stretch/>
        </p:blipFill>
        <p:spPr bwMode="auto">
          <a:xfrm>
            <a:off x="791580" y="737000"/>
            <a:ext cx="7593659" cy="162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68989" r="3981" b="26952"/>
          <a:stretch/>
        </p:blipFill>
        <p:spPr bwMode="auto">
          <a:xfrm>
            <a:off x="791581" y="2058693"/>
            <a:ext cx="7593659" cy="28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807230" y="2058693"/>
            <a:ext cx="75780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07230" y="2355726"/>
            <a:ext cx="75780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0511" y="2814777"/>
            <a:ext cx="8478943" cy="224124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342900" algn="l"/>
              </a:tabLst>
              <a:defRPr sz="1800" b="1" kern="800" spc="-13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defRPr>
            </a:lvl1pPr>
            <a:lvl2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ru-RU" dirty="0"/>
              <a:t>Основания для вынесения решения о приостановлении операций и переводов</a:t>
            </a:r>
            <a:endParaRPr lang="en-US" dirty="0" smtClean="0"/>
          </a:p>
          <a:p>
            <a:pPr algn="l"/>
            <a:r>
              <a:rPr lang="en-US" sz="1100" dirty="0">
                <a:solidFill>
                  <a:srgbClr val="FF0000"/>
                </a:solidFill>
              </a:rPr>
              <a:t>01</a:t>
            </a:r>
            <a:r>
              <a:rPr lang="en-US" sz="1100" dirty="0"/>
              <a:t>- </a:t>
            </a:r>
            <a:r>
              <a:rPr lang="ru-RU" sz="1100" dirty="0"/>
              <a:t>Неисполнение требования об уплате налога, сбора, страховых взносов, пени, штрафа, процентов</a:t>
            </a:r>
            <a:endParaRPr lang="en-US" sz="1100" dirty="0"/>
          </a:p>
          <a:p>
            <a:pPr algn="l"/>
            <a:r>
              <a:rPr lang="ru-RU" sz="1100" dirty="0">
                <a:solidFill>
                  <a:srgbClr val="FF0000"/>
                </a:solidFill>
              </a:rPr>
              <a:t>02</a:t>
            </a:r>
            <a:r>
              <a:rPr lang="ru-RU" sz="1100" dirty="0"/>
              <a:t> - Непредставление налоговой декларации в налоговый орган в течение 20 дней по истечении установленного срока ее представления</a:t>
            </a:r>
          </a:p>
          <a:p>
            <a:pPr algn="l"/>
            <a:r>
              <a:rPr lang="ru-RU" sz="1100" dirty="0">
                <a:solidFill>
                  <a:srgbClr val="FF0000"/>
                </a:solidFill>
              </a:rPr>
              <a:t>03</a:t>
            </a:r>
            <a:r>
              <a:rPr lang="ru-RU" sz="1100" dirty="0"/>
              <a:t> - Обеспечение возможности исполнения решения о привлечении к ответственности за совершение налогового правонарушения или решения об отказе в привлечении к ответственности за совершение налогового правонарушения</a:t>
            </a:r>
          </a:p>
          <a:p>
            <a:pPr algn="l"/>
            <a:r>
              <a:rPr lang="ru-RU" sz="1100" dirty="0">
                <a:solidFill>
                  <a:srgbClr val="FF0000"/>
                </a:solidFill>
              </a:rPr>
              <a:t>04</a:t>
            </a:r>
            <a:r>
              <a:rPr lang="ru-RU" sz="1100" dirty="0"/>
              <a:t> - Неисполнение налогоплательщиком-организацией установленной пунктом 5.1 статьи 23 НК РФ обязанности по передаче налоговому органу квитанции о приеме требования о представлении документов, требования о представлении пояснений и (или) уведомления о вызове в налоговый орган - в течение 10 рабочих дней со дня истечения срока, установленного для передачи налогоплательщиком-организацией квитанции о приеме документов, направленных налоговым органом</a:t>
            </a:r>
          </a:p>
          <a:p>
            <a:pPr algn="l"/>
            <a:r>
              <a:rPr lang="ru-RU" sz="1100" dirty="0">
                <a:solidFill>
                  <a:srgbClr val="FF0000"/>
                </a:solidFill>
              </a:rPr>
              <a:t>05</a:t>
            </a:r>
            <a:r>
              <a:rPr lang="ru-RU" sz="1100" dirty="0"/>
              <a:t>- Неисполнение налогоплательщиком-организацией установленной пунктом 5.1 статьи 23 НК РФ обязанности по обеспечению получения от налогового органа по месту нахождения организации (по месту учета организации в качестве крупнейшего налогоплательщика) документов в электронной форме по ТКС - в течение 10 рабочих дней со дня установления налоговым органом факта неисполнения налогоплательщиком-организацией такой обязанности </a:t>
            </a:r>
          </a:p>
          <a:p>
            <a:pPr algn="l"/>
            <a:r>
              <a:rPr lang="ru-RU" sz="1100" dirty="0">
                <a:solidFill>
                  <a:srgbClr val="FF0000"/>
                </a:solidFill>
              </a:rPr>
              <a:t>06</a:t>
            </a:r>
            <a:r>
              <a:rPr lang="ru-RU" sz="1100" dirty="0"/>
              <a:t>- Непредставление налоговым агентом расчета сумм НДФЛ, исчисленных и удержанных налоговым агентом</a:t>
            </a:r>
          </a:p>
          <a:p>
            <a:pPr algn="l"/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16681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ubtitle 2">
            <a:extLst>
              <a:ext uri="{FF2B5EF4-FFF2-40B4-BE49-F238E27FC236}">
                <a16:creationId xmlns="" xmlns:a16="http://schemas.microsoft.com/office/drawing/2014/main" id="{1160C668-CD21-46F5-BCEE-FB6151E6E50F}"/>
              </a:ext>
            </a:extLst>
          </p:cNvPr>
          <p:cNvSpPr txBox="1">
            <a:spLocks/>
          </p:cNvSpPr>
          <p:nvPr/>
        </p:nvSpPr>
        <p:spPr>
          <a:xfrm>
            <a:off x="1797714" y="29578"/>
            <a:ext cx="6453717" cy="59272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257175" algn="l"/>
              </a:tabLst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 СЕРВИС «ОПЕРАТИВНАЯ ПОМОЩЬ: РАЗБЛОКИРОВКА СЧЕТА»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t="11734" r="40266" b="43111"/>
          <a:stretch/>
        </p:blipFill>
        <p:spPr bwMode="auto">
          <a:xfrm>
            <a:off x="197515" y="718126"/>
            <a:ext cx="3200400" cy="348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3" t="11853" r="41867" b="75667"/>
          <a:stretch/>
        </p:blipFill>
        <p:spPr bwMode="auto">
          <a:xfrm>
            <a:off x="3527024" y="519522"/>
            <a:ext cx="2576966" cy="82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3" t="42949" r="41867" b="43524"/>
          <a:stretch/>
        </p:blipFill>
        <p:spPr bwMode="auto">
          <a:xfrm>
            <a:off x="3527024" y="2260868"/>
            <a:ext cx="2576966" cy="8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3" t="26940" r="41867" b="58567"/>
          <a:stretch/>
        </p:blipFill>
        <p:spPr bwMode="auto">
          <a:xfrm>
            <a:off x="3527024" y="1300746"/>
            <a:ext cx="2576966" cy="96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46178" r="42534" b="38770"/>
          <a:stretch/>
        </p:blipFill>
        <p:spPr bwMode="auto">
          <a:xfrm>
            <a:off x="3538704" y="3974229"/>
            <a:ext cx="2572467" cy="10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32192" r="42534" b="55545"/>
          <a:stretch/>
        </p:blipFill>
        <p:spPr bwMode="auto">
          <a:xfrm>
            <a:off x="3531523" y="3165818"/>
            <a:ext cx="2572467" cy="8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2620527"/>
            <a:ext cx="2754307" cy="6232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200" b="1" dirty="0"/>
              <a:t>• Долга у компании нет, а счёт частично заблокирован на сумму задолженности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7" y="4843417"/>
            <a:ext cx="3596514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500" dirty="0">
                <a:hlinkClick r:id="rId6"/>
              </a:rPr>
              <a:t>https://www.nalog.gov.ru/service/unblock</a:t>
            </a:r>
            <a:endParaRPr lang="ru-RU" sz="15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00192" y="4404114"/>
            <a:ext cx="2754307" cy="6232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200" b="1" dirty="0"/>
              <a:t>• Счёт налогоплательщика заблокирован, но он не знает, почему и что с этим делать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3735529"/>
            <a:ext cx="2754307" cy="6232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200" b="1" dirty="0"/>
              <a:t>• Налогоплательщик не согласен с суммой задолженности, по которой есть блокировка.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00192" y="3273830"/>
            <a:ext cx="2754307" cy="4385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200" b="1" dirty="0"/>
              <a:t>• Долг уплачен, но блокировка так и не снята.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5949154" y="3616967"/>
            <a:ext cx="411431" cy="43018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15021" r="3668" b="27801"/>
          <a:stretch/>
        </p:blipFill>
        <p:spPr bwMode="auto">
          <a:xfrm>
            <a:off x="-1" y="0"/>
            <a:ext cx="915001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77159" r="46815" b="10129"/>
          <a:stretch/>
        </p:blipFill>
        <p:spPr bwMode="auto">
          <a:xfrm>
            <a:off x="197515" y="3975906"/>
            <a:ext cx="4107247" cy="102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176288</TotalTime>
  <Words>526</Words>
  <Application>Microsoft Office PowerPoint</Application>
  <PresentationFormat>Экран (16:9)</PresentationFormat>
  <Paragraphs>95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Open Sans</vt:lpstr>
      <vt:lpstr>Calibri Light</vt:lpstr>
      <vt:lpstr>Roboto Condensed</vt:lpstr>
      <vt:lpstr>Times New Roman</vt:lpstr>
      <vt:lpstr>Calibri</vt:lpstr>
      <vt:lpstr>Arial Narrow</vt:lpstr>
      <vt:lpstr>Open Sans Light</vt:lpstr>
      <vt:lpstr>1_Office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Ширяев Олег Владимирович</cp:lastModifiedBy>
  <cp:revision>2232</cp:revision>
  <cp:lastPrinted>2022-08-15T08:13:16Z</cp:lastPrinted>
  <dcterms:created xsi:type="dcterms:W3CDTF">2014-10-08T23:03:32Z</dcterms:created>
  <dcterms:modified xsi:type="dcterms:W3CDTF">2022-10-18T11:26:57Z</dcterms:modified>
</cp:coreProperties>
</file>