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3" r:id="rId6"/>
    <p:sldId id="264" r:id="rId7"/>
    <p:sldId id="262" r:id="rId8"/>
    <p:sldId id="265" r:id="rId9"/>
    <p:sldId id="266" r:id="rId10"/>
    <p:sldId id="276" r:id="rId11"/>
    <p:sldId id="270" r:id="rId12"/>
    <p:sldId id="271" r:id="rId13"/>
    <p:sldId id="272" r:id="rId14"/>
    <p:sldId id="277" r:id="rId15"/>
    <p:sldId id="274" r:id="rId16"/>
    <p:sldId id="260" r:id="rId17"/>
    <p:sldId id="267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8D26-9F1E-4C75-A498-33005EACFD98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71F2-61B6-49A5-A887-1D30AB24D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7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События последних лет сделали популярным в обществе тренд на объединение в сообществах. Это происходит оттого, что в условиях неопределенности и стремительных изменений люди стремятся к объединению.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2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Наши сильные проекты: «Прямой диалог бизнеса и власти» и «За </a:t>
            </a:r>
            <a:r>
              <a:rPr lang="ru-RU" dirty="0" err="1"/>
              <a:t>МалыйБизнес</a:t>
            </a:r>
            <a:r>
              <a:rPr lang="ru-RU" dirty="0"/>
              <a:t>».</a:t>
            </a:r>
            <a:br>
              <a:rPr lang="ru-RU" dirty="0"/>
            </a:br>
            <a:r>
              <a:rPr lang="ru-RU" dirty="0"/>
              <a:t>Они дают возможности для взаимодействия</a:t>
            </a:r>
            <a:r>
              <a:rPr lang="ru-RU" baseline="0" dirty="0"/>
              <a:t> с органами власти, решения проблем бизнеса и встраивания в цепочку поставщиков крупного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16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нашему опыту объединения предпринимателей все более и более популярны. Мы выросли в этом году на 75 %. Аудитория в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срцсетях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приросла на 50%. Мы видим положительные примеры помощи внутри сообщества и сделки внутри них. 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41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Окружение играет ключевую роль в развитии бизнеса.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Бизнес-сообщества обладают огромной силой для развития предпринимательства.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Бизнес-сообщества обладают высоким уровнем компетенций по работе с предпринимателями и это необходимо учитывать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Активное сотрудничество государства и бизнес-сообществ приводит к высоким результатам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38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 Medium" pitchFamily="2" charset="-52"/>
              </a:rPr>
              <a:t>Вступайте в крупнейшее деловое объединение нашей страны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519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Закончу</a:t>
            </a:r>
            <a:r>
              <a:rPr lang="ru-RU" baseline="0" dirty="0"/>
              <a:t> мотивационной фразой, которая мне нравится. </a:t>
            </a:r>
            <a:br>
              <a:rPr lang="ru-RU" baseline="0" dirty="0"/>
            </a:br>
            <a:r>
              <a:rPr lang="ru-RU" sz="1200" dirty="0">
                <a:solidFill>
                  <a:schemeClr val="bg1"/>
                </a:solidFill>
                <a:latin typeface="Montserrat ExtraBold" pitchFamily="2" charset="-52"/>
              </a:rPr>
              <a:t>Сегодня нет времени, завтра не будет сил,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ontserrat ExtraBold" pitchFamily="2" charset="-52"/>
              </a:rPr>
              <a:t>а послезавтра не будет бизнеса – действуй здесь и сейчас!  </a:t>
            </a:r>
          </a:p>
          <a:p>
            <a:r>
              <a:rPr lang="ru-RU" baseline="0" dirty="0"/>
              <a:t/>
            </a:r>
            <a:br>
              <a:rPr lang="ru-RU" baseline="0" dirty="0"/>
            </a:br>
            <a:r>
              <a:rPr lang="ru-RU" baseline="0" dirty="0"/>
              <a:t>Используйте возможности прямо здесь и сейчас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37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4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 опыт создания сообществ:</a:t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 год - хоккейная команда «Камская химическая компания». Объединение вокруг ценностей игры, любви к хоккею и здоровому образу жизни. Объединились спортсмены, их семьи, коллектив моей компании.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год - бизнес-клуб «Деловая жизнь». Клуб объединил сильных предпринимателей Пермского края вокруг ценностей: взаимной поддержки, взаимовыручки, обмена опытом, и ярких совместных эмоций. Этот клуб стал больше чем объединение, и даже больше чем дружба. Мы часто говорим, что это наша предпринимательская семья.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конце 2021 года я возглавила сообщество предпринимателей – Пермское региональное отделение «ОПОРА РОССИИ». Здесь есть свои ценности – помощь предпринимателям, выстраивание коммуникаций с органами власти, участие в законотворческой деятельности, сильная федеральная поддержка и межрегиональное сотрудничество.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3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Для чего люди объединяются? Три основные причины: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взаимная поддержка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обмен опытом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совместное проживание эмоций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22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дают сообщества?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Возможность эффективно решать задачи, выступая от группы предпринимателей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в поле не воин. Формулируя запрос от группы людей, результат получается быстрее и лучше.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Сильное окружение, взаимная поддержка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людей пытаются получить поддержку, доверие и заботу, поэтому стараются создать дружеские связи с единомышленниками. В сообществах возникает сильная поддержка. Участники разделяют и радость побед и оказывают помощь в трудностях.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Безопасность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объединяются в группы, чтобы избавиться от тревоги и неуверенности, обрести сильное окружение. Это является своеобразной гарантией получения поддержки или защиты в сложной ситуации.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Взаимопомощь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Потребность в помощи. Люди в коллективе всегда могут получить совет, поддержку, помощь. В наших сообществах совет приходит молниеносно. В закрытых чатах участники задают вопросы и получают ответы, основанные на личном опыте решения аналогичной задачи.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Рост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экспертности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лидерство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Сообщества всегда развивают. В ходе жизнедеятельности сообщества его участники выступают то спикерами, то организаторами мероприятий, сами участвуют в мероприятиях, постоянно учатся, получают обратную связь внутри сообщества. За счет этого происходит рост компетенций, лидерских качеств,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Совместный досуг в приятной компании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Предпринимательское одиночество знакомо многим. Сообщество организует для тебя качественный контент. А также ты получаешь подходящее окружение, в компании которого интересно проводить время, переживать эмоции.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Социальный капитал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 сообщества открыты все контакты. Ты получаешь доступ к нескольким сотням людей, являющихся лидерами своих предприятий, обладающих также несколькими сотнями полезных знакомств. Благодаря этим знакомствам можно быстрее и эффективнее решать возникающие задачи.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Программа «Покупай у своих»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 сообществ действует правило приоритета покупки у своих. Сначала ищем поставщика внутри сообщества, а уже затем со стороны. В большинстве случаев есть привилегии для покупки товаров и услуг.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Дружба и борьба с одиночеством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часто в сообществах возникает дружба между ее участниками. Затем начинают дружить члены семей и даже дети. И таким образом сообщество дает дружеское окружение всей семье.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Рост бизнеса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личном опыте могу подтвердить, сообщества способствуют развитию бизнеса, помогают расти и достигать целей быстрее.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44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реализовано в Пермском региональном отделении «ОПОРА РОССИИ». 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организация уважаемая органами власти и в попечительском совете состоят руководители агентства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мсп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уфнс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минэк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93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Руководство Банка ОТКРЫТИЕ  и бизнес канала РБК. Это придаёт веса организации, мы осуществляем деятельность во взаимодействии.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34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отделении 18 комитетов. Вы можете выбрать свой или исходя из повестки посещать все интересующие мероприятия. Можете присоединиться к работе комитетов. Расти как эксперт, развивать личный бренд, продвигать свой бизнес или действовать в интересах отрасли.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3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комитет и комиссия делает не менее 1 мероприятия в месяц, и публикует не менее 1 поста в паблик. Вы можете </a:t>
            </a:r>
            <a:r>
              <a:rPr lang="ru-RU" dirty="0" err="1"/>
              <a:t>исопльзовать</a:t>
            </a:r>
            <a:r>
              <a:rPr lang="ru-RU" dirty="0"/>
              <a:t> эти площадки и контент в своих</a:t>
            </a:r>
            <a:r>
              <a:rPr lang="ru-RU" baseline="0" dirty="0"/>
              <a:t> интересах.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930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Посмотрите</a:t>
            </a:r>
            <a:r>
              <a:rPr lang="ru-RU" baseline="0" dirty="0"/>
              <a:t> на ц</a:t>
            </a:r>
            <a:r>
              <a:rPr lang="ru-RU" dirty="0"/>
              <a:t>ифры</a:t>
            </a:r>
            <a:r>
              <a:rPr lang="ru-RU" baseline="0" dirty="0"/>
              <a:t> посещаемости – это Ваши потенциальные партнеры, клиенты или работники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71F2-61B6-49A5-A887-1D30AB24D20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54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9756576" cy="69294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08520" y="2204864"/>
            <a:ext cx="230425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6319" y="500042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«Сила окружения в бизнесе»</a:t>
            </a:r>
          </a:p>
        </p:txBody>
      </p:sp>
      <p:pic>
        <p:nvPicPr>
          <p:cNvPr id="1026" name="Picture 2" descr="F:\КХК\Работы\4. Лендинг Пермский женский бизнес-форум\спикеры\Южанинова Ир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2562904" cy="37798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 flipH="1">
            <a:off x="1824866" y="-160570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1700808"/>
            <a:ext cx="384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eometria" pitchFamily="34" charset="-52"/>
              </a:rPr>
              <a:t>ЮЖАНИНОВА</a:t>
            </a:r>
          </a:p>
          <a:p>
            <a:r>
              <a:rPr lang="ru-RU" sz="2100" b="1" dirty="0">
                <a:solidFill>
                  <a:schemeClr val="bg1"/>
                </a:solidFill>
                <a:latin typeface="Geometria" pitchFamily="34" charset="-52"/>
              </a:rPr>
              <a:t>ИРИНА СТАНИСЛАВОВНА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2564904"/>
            <a:ext cx="49699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Председатель Пермского регионального отделения</a:t>
            </a: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  «ОПОРА РОССИИ»</a:t>
            </a: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Координатор проекта «Предпринимательство»</a:t>
            </a: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   Партии «ЕДИНАЯ РОССИЯ» в </a:t>
            </a:r>
            <a:r>
              <a:rPr lang="ru-RU" sz="1600" i="1">
                <a:solidFill>
                  <a:schemeClr val="bg1"/>
                </a:solidFill>
                <a:latin typeface="Geometria" pitchFamily="34" charset="-52"/>
              </a:rPr>
              <a:t>Пермском  крае</a:t>
            </a:r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pPr>
              <a:buFontTx/>
              <a:buChar char="-"/>
            </a:pPr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Владелица ООО НП «Камская химическая компания»</a:t>
            </a: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Президент бизнес-клуба «Деловая жизнь»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96752"/>
            <a:ext cx="1519289" cy="1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76256" y="83671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Geometria" pitchFamily="34" charset="-52"/>
              </a:rPr>
              <a:t>Таплинк</a:t>
            </a:r>
            <a:endParaRPr lang="ru-RU" sz="1400" dirty="0">
              <a:solidFill>
                <a:schemeClr val="bg1"/>
              </a:solidFill>
              <a:latin typeface="Geometria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3"/>
            <a:ext cx="9144000" cy="7072363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 rot="5400000" flipH="1">
            <a:off x="3964761" y="2035975"/>
            <a:ext cx="285752" cy="421481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500041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Об итогах работы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ПРО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ОПОРА РОССИИ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»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за 9 месяцев 2022 года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» 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  <a:p>
            <a:endParaRPr lang="ru-RU" dirty="0">
              <a:latin typeface="Montserrat Black" pitchFamily="2" charset="-52"/>
            </a:endParaRPr>
          </a:p>
        </p:txBody>
      </p:sp>
      <p:pic>
        <p:nvPicPr>
          <p:cNvPr id="3075" name="Picture 3" descr="C:\Users\user\Desktop\Презентации\День открытых дверей\икон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0" y="357168"/>
            <a:ext cx="1539285" cy="15392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2285992"/>
            <a:ext cx="774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Arial Black" pitchFamily="34" charset="0"/>
              </a:rPr>
              <a:t>90 - количество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проведенных мероприятий: 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 flipH="1">
            <a:off x="1896873" y="571481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 flipH="1">
            <a:off x="2285984" y="2643182"/>
            <a:ext cx="285752" cy="85725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 flipH="1">
            <a:off x="2765676" y="2877870"/>
            <a:ext cx="285752" cy="181664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 flipH="1">
            <a:off x="3964761" y="2393165"/>
            <a:ext cx="285752" cy="421481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 flipH="1">
            <a:off x="4429108" y="2286009"/>
            <a:ext cx="285752" cy="5143503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57488" y="278605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57620" y="3500438"/>
            <a:ext cx="555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5 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2057" y="2857496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Январь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472" y="3214686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Февраль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1257" y="363117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Март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2274" y="398836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Апрель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75429" y="3834474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13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198" y="421481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13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10" y="4345552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Май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57356" y="4009257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eometria" pitchFamily="34" charset="-52"/>
              </a:rPr>
              <a:t>+ Пермский женский бизнес-форум </a:t>
            </a:r>
            <a:endParaRPr lang="ru-RU" sz="1200" dirty="0">
              <a:latin typeface="Geometria" pitchFamily="34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71604" y="4357694"/>
            <a:ext cx="5286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eometria" pitchFamily="34" charset="-52"/>
              </a:rPr>
              <a:t>+ площадки форума «Дни Пермского бизнеса»</a:t>
            </a:r>
            <a:endParaRPr lang="ru-RU" sz="1200" b="1" dirty="0">
              <a:latin typeface="Geometria" pitchFamily="34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2910" y="464344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Июнь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43768" y="4548854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15 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00166" y="4714884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Geometria" pitchFamily="34" charset="-52"/>
              </a:rPr>
              <a:t>+ форум «</a:t>
            </a:r>
            <a:r>
              <a:rPr lang="ru-RU" sz="1200" dirty="0" err="1">
                <a:solidFill>
                  <a:schemeClr val="bg1"/>
                </a:solidFill>
                <a:latin typeface="Geometria" pitchFamily="34" charset="-52"/>
              </a:rPr>
              <a:t>Настрой-HR</a:t>
            </a:r>
            <a:r>
              <a:rPr lang="ru-RU" sz="1200" dirty="0">
                <a:solidFill>
                  <a:schemeClr val="bg1"/>
                </a:solidFill>
                <a:latin typeface="Geometria" pitchFamily="34" charset="-52"/>
              </a:rPr>
              <a:t>» </a:t>
            </a:r>
          </a:p>
        </p:txBody>
      </p:sp>
      <p:sp>
        <p:nvSpPr>
          <p:cNvPr id="62" name="Прямоугольник 61"/>
          <p:cNvSpPr/>
          <p:nvPr/>
        </p:nvSpPr>
        <p:spPr>
          <a:xfrm rot="5400000" flipH="1">
            <a:off x="3536148" y="3536157"/>
            <a:ext cx="285752" cy="3357586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 flipH="1">
            <a:off x="2928914" y="2357442"/>
            <a:ext cx="285752" cy="214311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43372" y="3143248"/>
            <a:ext cx="47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6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289611" y="492919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12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2910" y="500063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Июль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5400000" flipH="1">
            <a:off x="3964776" y="3464719"/>
            <a:ext cx="285752" cy="4214842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42910" y="534568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Август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43636" y="528638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13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42910" y="5715016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itchFamily="34" charset="0"/>
              </a:rPr>
              <a:t>Сентябрь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5400000" flipH="1">
            <a:off x="3536149" y="4250537"/>
            <a:ext cx="285752" cy="3357586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289611" y="569186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12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00" y="500045"/>
            <a:ext cx="49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Пермский женский бизнес-форум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24744"/>
            <a:ext cx="186769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24/7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196752"/>
            <a:ext cx="18752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часов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форума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276872"/>
            <a:ext cx="21611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дискуссионных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348880"/>
            <a:ext cx="20495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20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актуальных тем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87440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экспертов-практиков 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Перми и Москвы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328498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человек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первые три дня.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регистрация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300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37321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80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приняли участие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офлайн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5373216"/>
            <a:ext cx="316041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10 000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7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00" y="500045"/>
            <a:ext cx="5730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«НАСТРОЙ HR»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Страховым Домом «ВСК»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8324" y="2927266"/>
            <a:ext cx="13547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4628" y="2927266"/>
            <a:ext cx="11650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6876" y="2927266"/>
            <a:ext cx="13814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70+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0492" y="4882515"/>
            <a:ext cx="151329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400+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просмотров </a:t>
            </a:r>
          </a:p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8764" y="4871482"/>
            <a:ext cx="18752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часов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форума</a:t>
            </a:r>
          </a:p>
        </p:txBody>
      </p:sp>
      <p:pic>
        <p:nvPicPr>
          <p:cNvPr id="7170" name="Picture 2" descr="C:\Users\user\Desktop\Презентации\День открытых дверей\ico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116" y="3754335"/>
            <a:ext cx="1241416" cy="1241416"/>
          </a:xfrm>
          <a:prstGeom prst="rect">
            <a:avLst/>
          </a:prstGeom>
          <a:noFill/>
        </p:spPr>
      </p:pic>
      <p:pic>
        <p:nvPicPr>
          <p:cNvPr id="7171" name="Picture 3" descr="C:\Users\user\Desktop\Презентации\День открытых дверей\img_545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022" y="1852479"/>
            <a:ext cx="1329250" cy="922337"/>
          </a:xfrm>
          <a:prstGeom prst="rect">
            <a:avLst/>
          </a:prstGeom>
          <a:noFill/>
        </p:spPr>
      </p:pic>
      <p:pic>
        <p:nvPicPr>
          <p:cNvPr id="7172" name="Picture 4" descr="C:\Users\user\Desktop\Презентации\День открытых дверей\223-2230681_guest-speakers-guest-speaker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326" y="1781041"/>
            <a:ext cx="1214446" cy="1217087"/>
          </a:xfrm>
          <a:prstGeom prst="rect">
            <a:avLst/>
          </a:prstGeom>
          <a:noFill/>
        </p:spPr>
      </p:pic>
      <p:pic>
        <p:nvPicPr>
          <p:cNvPr id="7173" name="Picture 5" descr="C:\Users\user\Desktop\Презентации\День открытых дверей\162-1627670_videos-and-webinars-webinar-icon-black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0442" y="3852743"/>
            <a:ext cx="1143008" cy="1017018"/>
          </a:xfrm>
          <a:prstGeom prst="rect">
            <a:avLst/>
          </a:prstGeom>
          <a:noFill/>
        </p:spPr>
      </p:pic>
      <p:pic>
        <p:nvPicPr>
          <p:cNvPr id="7174" name="Picture 6" descr="C:\Users\user\Desktop\Презентации\День открытых дверей\personal-training-needs-training-icon-with-png-and-vector-format-1389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9495" y="1781041"/>
            <a:ext cx="1677993" cy="114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778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1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Проект </a:t>
            </a:r>
          </a:p>
          <a:p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Прямой диалог бизнеса и власти: 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 flipH="1">
            <a:off x="3500433" y="-714404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9"/>
            <a:ext cx="67866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Geometria" pitchFamily="34" charset="-52"/>
              </a:rPr>
              <a:t>5 встреч </a:t>
            </a:r>
          </a:p>
          <a:p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latin typeface="Montserrat Black" pitchFamily="2" charset="-52"/>
            </a:endParaRP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Прокуратура Пермского края,</a:t>
            </a: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УФНС по Пермскому краю, </a:t>
            </a: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Пермское УФАС </a:t>
            </a:r>
            <a:endParaRPr lang="ru-RU" sz="2000" dirty="0">
              <a:solidFill>
                <a:schemeClr val="bg1"/>
              </a:solidFill>
              <a:latin typeface="Geometria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64" y="3714752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Проект</a:t>
            </a:r>
          </a:p>
          <a:p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Geometria" pitchFamily="34" charset="-52"/>
              </a:rPr>
              <a:t>ЗаМалыйБизнес</a:t>
            </a:r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» 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1906" y="4437112"/>
            <a:ext cx="277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Geometria" pitchFamily="34" charset="-52"/>
              </a:rPr>
              <a:t>4 выезда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 flipH="1">
            <a:off x="6929457" y="2500306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40" y="51571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- г. </a:t>
            </a:r>
            <a:r>
              <a:rPr lang="ru-RU" sz="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Губаха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 (ПАО «Метафракс»)</a:t>
            </a: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- г. Пермь (Филиал ОАО «МРСК Урала» - «Пермэнерго»)</a:t>
            </a:r>
          </a:p>
          <a:p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- г. Кунгур (малые предприятия)</a:t>
            </a:r>
            <a:b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</a:b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- г. Березники (ООО «ЗМИ»</a:t>
            </a:r>
            <a:endParaRPr lang="ru-RU" sz="2000" dirty="0">
              <a:solidFill>
                <a:schemeClr val="bg1"/>
              </a:solidFill>
              <a:latin typeface="Geometria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51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95" y="500045"/>
            <a:ext cx="5388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Активное освещение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деятельности организации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в информационных ресурсах</a:t>
            </a:r>
          </a:p>
        </p:txBody>
      </p:sp>
      <p:pic>
        <p:nvPicPr>
          <p:cNvPr id="40963" name="Picture 3" descr="C:\Users\pc\OneDrive\Рабочий стол\1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104456" cy="410445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2060848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За 9 месяцев: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861048"/>
            <a:ext cx="1221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канал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404+ 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публикаций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212976"/>
            <a:ext cx="1244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270+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публикаций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509120"/>
            <a:ext cx="88036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98+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916832"/>
            <a:ext cx="3409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Рост числа подписчиков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за 9 месяцев:</a:t>
            </a:r>
          </a:p>
        </p:txBody>
      </p:sp>
      <p:pic>
        <p:nvPicPr>
          <p:cNvPr id="40964" name="Picture 4" descr="C:\Users\pc\OneDrive\Рабочий стол\1\png-transparent-pie-chart-circle-miscellaneous-blue-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4399239" cy="36724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20072" y="3212976"/>
            <a:ext cx="126541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канал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+214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(от 0 до 214)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4077072"/>
            <a:ext cx="1464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+196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(от 753 до 949)</a:t>
            </a:r>
          </a:p>
        </p:txBody>
      </p:sp>
    </p:spTree>
    <p:extLst>
      <p:ext uri="{BB962C8B-B14F-4D97-AF65-F5344CB8AC3E}">
        <p14:creationId xmlns:p14="http://schemas.microsoft.com/office/powerpoint/2010/main" xmlns="" val="305764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00" y="500045"/>
            <a:ext cx="4083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eometria" pitchFamily="34" charset="-52"/>
              </a:rPr>
              <a:t>Численность членов</a:t>
            </a:r>
          </a:p>
          <a:p>
            <a:r>
              <a:rPr lang="ru-RU" sz="2400" b="1" dirty="0">
                <a:solidFill>
                  <a:schemeClr val="bg1"/>
                </a:solidFill>
                <a:latin typeface="Geometria" pitchFamily="34" charset="-52"/>
              </a:rPr>
              <a:t>ПРО «ОПОРА РОССИИ»: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8" y="2357434"/>
            <a:ext cx="20345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eometria" pitchFamily="34" charset="-52"/>
              </a:rPr>
              <a:t>100</a:t>
            </a:r>
            <a:endParaRPr lang="ru-RU" sz="8000" dirty="0">
              <a:latin typeface="Geometria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8" y="1571612"/>
            <a:ext cx="1598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По данным</a:t>
            </a:r>
          </a:p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на 1 января </a:t>
            </a:r>
          </a:p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2022 года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357563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человек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477152"/>
            <a:ext cx="1629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По данным</a:t>
            </a:r>
          </a:p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на 1 октября</a:t>
            </a:r>
          </a:p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2022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82" y="3262973"/>
            <a:ext cx="24170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eometria" pitchFamily="34" charset="-52"/>
              </a:rPr>
              <a:t>+175</a:t>
            </a:r>
            <a:endParaRPr lang="ru-RU" sz="8000" dirty="0">
              <a:latin typeface="Geometria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263103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09088" y="3786189"/>
            <a:ext cx="2257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Рост численности</a:t>
            </a:r>
          </a:p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за </a:t>
            </a:r>
            <a:r>
              <a:rPr lang="en-US" b="1" dirty="0">
                <a:solidFill>
                  <a:schemeClr val="bg1"/>
                </a:solidFill>
                <a:latin typeface="Geometria" pitchFamily="34" charset="-52"/>
              </a:rPr>
              <a:t>8</a:t>
            </a:r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 месяцев</a:t>
            </a:r>
          </a:p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составил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09092" y="4572012"/>
            <a:ext cx="28562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eometria" pitchFamily="34" charset="-52"/>
              </a:rPr>
              <a:t>+75%</a:t>
            </a:r>
            <a:endParaRPr lang="ru-RU" sz="8000" dirty="0">
              <a:latin typeface="Geometria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 flipH="1">
            <a:off x="1928797" y="4643446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54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и\Южанинова И.С\2\6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856" y="-24"/>
            <a:ext cx="9769090" cy="6907261"/>
          </a:xfrm>
          <a:prstGeom prst="rect">
            <a:avLst/>
          </a:prstGeom>
          <a:noFill/>
        </p:spPr>
      </p:pic>
      <p:pic>
        <p:nvPicPr>
          <p:cNvPr id="3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3"/>
            <a:ext cx="9865096" cy="6929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1869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eometria" pitchFamily="34" charset="-52"/>
              </a:rPr>
              <a:t>Вывод: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648966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Окружение играет ключевую роль в развитии бизнеса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  <a:latin typeface="Geometria" pitchFamily="34" charset="-52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metria" pitchFamily="34" charset="-52"/>
              </a:rPr>
              <a:t>Бизнес-сообщества</a:t>
            </a: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обладают огромной силой для развития</a:t>
            </a:r>
          </a:p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  предпринимательства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  <a:latin typeface="Geometria" pitchFamily="34" charset="-52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metria" pitchFamily="34" charset="-52"/>
              </a:rPr>
              <a:t>Бизнес-сообщества</a:t>
            </a: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обладают высоким уровнем компетенций </a:t>
            </a:r>
          </a:p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 по работе </a:t>
            </a:r>
            <a:r>
              <a:rPr lang="ru-RU">
                <a:solidFill>
                  <a:schemeClr val="bg1"/>
                </a:solidFill>
                <a:latin typeface="Geometria" pitchFamily="34" charset="-52"/>
              </a:rPr>
              <a:t>с предпринимателями</a:t>
            </a:r>
            <a:endParaRPr lang="ru-RU" dirty="0">
              <a:solidFill>
                <a:schemeClr val="bg1"/>
              </a:solidFill>
              <a:latin typeface="Geometria" pitchFamily="34" charset="-52"/>
            </a:endParaRPr>
          </a:p>
          <a:p>
            <a:endParaRPr lang="ru-RU" dirty="0">
              <a:solidFill>
                <a:schemeClr val="bg1"/>
              </a:solidFill>
              <a:latin typeface="Geometria" pitchFamily="34" charset="-52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Активное сотрудничество государства и </a:t>
            </a:r>
            <a:r>
              <a:rPr lang="ru-RU" dirty="0" err="1">
                <a:solidFill>
                  <a:schemeClr val="bg1"/>
                </a:solidFill>
                <a:latin typeface="Geometria" pitchFamily="34" charset="-52"/>
              </a:rPr>
              <a:t>бизнес-сообщества</a:t>
            </a:r>
            <a:endParaRPr lang="ru-RU" dirty="0">
              <a:solidFill>
                <a:schemeClr val="bg1"/>
              </a:solidFill>
              <a:latin typeface="Geometria" pitchFamily="34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Geometria" pitchFamily="34" charset="-52"/>
              </a:rPr>
              <a:t>  приводит к высоким результатам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6200000" flipH="1">
            <a:off x="2285983" y="1643050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 Medium" pitchFamily="2" charset="-52"/>
              </a:rPr>
              <a:t>Вступайте в крупнейшее деловое объединение нашей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8" y="3286124"/>
            <a:ext cx="6293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Medium" pitchFamily="2" charset="-52"/>
              </a:rPr>
              <a:t>Мы открыты для коммуникаций:</a:t>
            </a:r>
          </a:p>
        </p:txBody>
      </p:sp>
      <p:pic>
        <p:nvPicPr>
          <p:cNvPr id="5122" name="Picture 2" descr="C:\Users\user\Desktop\Презентации\Опора России\qr-code ВК Опор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6"/>
            <a:ext cx="1257300" cy="12573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429264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Medium" pitchFamily="2" charset="-52"/>
              </a:rPr>
              <a:t>ВК</a:t>
            </a:r>
          </a:p>
        </p:txBody>
      </p:sp>
      <p:pic>
        <p:nvPicPr>
          <p:cNvPr id="5123" name="Picture 3" descr="C:\Users\user\Desktop\Презентации\Опора России\qr-code Открытый канал Опора Росси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6"/>
            <a:ext cx="1257300" cy="12573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86054" y="5429264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Medium" pitchFamily="2" charset="-52"/>
              </a:rPr>
              <a:t>ТГ</a:t>
            </a:r>
          </a:p>
        </p:txBody>
      </p:sp>
      <p:pic>
        <p:nvPicPr>
          <p:cNvPr id="5124" name="Picture 4" descr="C:\Users\user\Desktop\Презентации\Опора России\qr-code Сайт Опор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000506"/>
            <a:ext cx="1257300" cy="12573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43376" y="5429264"/>
            <a:ext cx="1208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Medium" pitchFamily="2" charset="-52"/>
              </a:rPr>
              <a:t>САЙТ</a:t>
            </a:r>
          </a:p>
        </p:txBody>
      </p:sp>
      <p:pic>
        <p:nvPicPr>
          <p:cNvPr id="5125" name="Picture 5" descr="C:\Users\user\Desktop\QR\Ирина Южанинова таплинк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3185" y="4000506"/>
            <a:ext cx="1459281" cy="145928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286516" y="5572144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 Medium" pitchFamily="2" charset="-52"/>
              </a:rPr>
              <a:t>Южанинова</a:t>
            </a:r>
            <a:r>
              <a:rPr lang="ru-RU" sz="2000" b="1" dirty="0">
                <a:solidFill>
                  <a:schemeClr val="bg1"/>
                </a:solidFill>
                <a:latin typeface="Montserrat Medium" pitchFamily="2" charset="-52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Medium" pitchFamily="2" charset="-52"/>
              </a:rPr>
              <a:t>Ирина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 Medium" pitchFamily="2" charset="-52"/>
              </a:rPr>
              <a:t>Станиславовна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9521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pic>
        <p:nvPicPr>
          <p:cNvPr id="15363" name="Picture 3" descr="C:\Users\user\Desktop\Дизайн\Логотипы\Logo with Text Region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52" y="142852"/>
            <a:ext cx="3394744" cy="7331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630" y="2386623"/>
            <a:ext cx="7963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нет времени,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 не будет сил,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послезавтра не будет бизнеса – действуй здесь и сейчас!  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4429124" y="-1357347"/>
            <a:ext cx="71439" cy="650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6200000" flipH="1">
            <a:off x="4500562" y="2428867"/>
            <a:ext cx="71439" cy="650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63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9756576" cy="69294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108520" y="2204864"/>
            <a:ext cx="230425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6319" y="500042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«Сила окружения в бизнесе»</a:t>
            </a:r>
          </a:p>
        </p:txBody>
      </p:sp>
      <p:pic>
        <p:nvPicPr>
          <p:cNvPr id="1026" name="Picture 2" descr="F:\КХК\Работы\4. Лендинг Пермский женский бизнес-форум\спикеры\Южанинова Ир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2562904" cy="37798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 flipH="1">
            <a:off x="1824866" y="-160570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1700808"/>
            <a:ext cx="384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latin typeface="Geometria" pitchFamily="34" charset="-52"/>
              </a:rPr>
              <a:t>ЮЖАНИНОВА</a:t>
            </a:r>
          </a:p>
          <a:p>
            <a:r>
              <a:rPr lang="ru-RU" sz="2100" b="1" dirty="0">
                <a:solidFill>
                  <a:schemeClr val="bg1"/>
                </a:solidFill>
                <a:latin typeface="Geometria" pitchFamily="34" charset="-52"/>
              </a:rPr>
              <a:t>ИРИНА СТАНИСЛАВОВНА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2564904"/>
            <a:ext cx="54633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Председатель Пермского регионального отделения</a:t>
            </a: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  «ОПОРА РОССИИ»</a:t>
            </a: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Координатор проекта «Предпринимательство»</a:t>
            </a: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   Партии «ЕДИНАЯ РОССИЯ» в Пермском  крае</a:t>
            </a: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pPr>
              <a:buFontTx/>
              <a:buChar char="-"/>
            </a:pPr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Владелица ООО НП «Камская химическая компания»</a:t>
            </a:r>
          </a:p>
          <a:p>
            <a:endParaRPr lang="ru-RU" sz="1600" i="1" dirty="0">
              <a:solidFill>
                <a:schemeClr val="bg1"/>
              </a:solidFill>
              <a:latin typeface="Geometria" pitchFamily="34" charset="-52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Geometria" pitchFamily="34" charset="-52"/>
              </a:rPr>
              <a:t>- Президент бизнес-клуба «Деловая жизнь»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96752"/>
            <a:ext cx="1519289" cy="15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76256" y="83671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Geometria" pitchFamily="34" charset="-52"/>
              </a:rPr>
              <a:t>Таплинк</a:t>
            </a:r>
            <a:endParaRPr lang="ru-RU" sz="1400" dirty="0">
              <a:solidFill>
                <a:schemeClr val="bg1"/>
              </a:solidFill>
              <a:latin typeface="Geometria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805264"/>
            <a:ext cx="4761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00042"/>
            <a:ext cx="5888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Мой опыт создания сообществ: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70080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2018  год</a:t>
            </a:r>
            <a:r>
              <a:rPr lang="ru-RU" sz="2000" b="1" dirty="0">
                <a:solidFill>
                  <a:schemeClr val="bg1"/>
                </a:solidFill>
                <a:latin typeface="Geometria" pitchFamily="3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— хоккейная команда</a:t>
            </a:r>
          </a:p>
          <a:p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                            «Камская химическая компания»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996952"/>
            <a:ext cx="6098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2021 год </a:t>
            </a:r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— бизнес-клуб «Деловая жизнь»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22108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Декабрь 2021 </a:t>
            </a:r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– Пермское региональное</a:t>
            </a:r>
          </a:p>
          <a:p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                                           отделение   «ОПОРА РОССИИ»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00042"/>
            <a:ext cx="583044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Для чего люди объединяются?</a:t>
            </a:r>
          </a:p>
          <a:p>
            <a:r>
              <a:rPr lang="ru-RU" sz="2400" dirty="0">
                <a:solidFill>
                  <a:schemeClr val="bg1"/>
                </a:solidFill>
                <a:latin typeface="Geometria" pitchFamily="34" charset="-52"/>
              </a:rPr>
              <a:t>Три основные причины: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483768" y="2222206"/>
            <a:ext cx="3873592" cy="2646954"/>
          </a:xfrm>
          <a:prstGeom prst="triangle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539553" y="2060848"/>
            <a:ext cx="3873592" cy="2646954"/>
          </a:xfrm>
          <a:prstGeom prst="triangle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4427985" y="2060848"/>
            <a:ext cx="3873592" cy="2646954"/>
          </a:xfrm>
          <a:prstGeom prst="triangle">
            <a:avLst/>
          </a:prstGeom>
          <a:gradFill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302325"/>
            <a:ext cx="5282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обмен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опытом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2204863"/>
            <a:ext cx="5282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взаимная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поддержка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54007" y="2197313"/>
            <a:ext cx="5282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совместное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проживание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эмоций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63"/>
            <a:ext cx="9144000" cy="6929463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 rot="5400000" flipH="1">
            <a:off x="3707904" y="2780928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 flipH="1">
            <a:off x="3707904" y="2276872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 flipH="1">
            <a:off x="3707904" y="1772816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6200000" flipH="1">
            <a:off x="3707904" y="1268760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 flipH="1">
            <a:off x="3707904" y="764704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6200000" flipH="1">
            <a:off x="3707904" y="260648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 flipH="1">
            <a:off x="3707904" y="-243408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 flipH="1">
            <a:off x="3707904" y="-747464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 flipH="1">
            <a:off x="3707904" y="-1755577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 flipH="1">
            <a:off x="3707905" y="-1251521"/>
            <a:ext cx="504056" cy="6696744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750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Что дают сообщества?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1268760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1.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Возможность эффективно решать задачи,</a:t>
            </a:r>
          </a:p>
          <a:p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выступая от группы предпринимателей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9168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2.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Сильное окружение, взаимная поддержка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241159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3.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Безопасность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292494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4.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Взаимопомощь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1" y="342900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5.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Рост </a:t>
            </a:r>
            <a:r>
              <a:rPr lang="ru-RU" sz="1400" dirty="0" err="1">
                <a:solidFill>
                  <a:schemeClr val="bg1"/>
                </a:solidFill>
                <a:latin typeface="Geometria" pitchFamily="34" charset="-52"/>
              </a:rPr>
              <a:t>экспертности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, лидерство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92376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6.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Совместный досуг в приятной компании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42782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7.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Социальный капитал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93187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8.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Программа </a:t>
            </a:r>
            <a:r>
              <a:rPr lang="ru-RU" sz="1400" b="1" dirty="0">
                <a:solidFill>
                  <a:schemeClr val="bg1"/>
                </a:solidFill>
                <a:latin typeface="Geometria" pitchFamily="34" charset="-52"/>
              </a:rPr>
              <a:t>«Покупай у своих»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44522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9.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Дружба и борьба с одиночеством</a:t>
            </a:r>
            <a:endParaRPr lang="ru-RU" sz="1400" b="1" dirty="0">
              <a:solidFill>
                <a:schemeClr val="bg1"/>
              </a:solidFill>
              <a:latin typeface="Geometria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560" y="594928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10. </a:t>
            </a:r>
            <a:r>
              <a:rPr lang="ru-RU" sz="1400" dirty="0">
                <a:solidFill>
                  <a:schemeClr val="bg1"/>
                </a:solidFill>
                <a:latin typeface="Geometria" pitchFamily="34" charset="-52"/>
              </a:rPr>
              <a:t>Развитие бизнеса</a:t>
            </a:r>
            <a:endParaRPr lang="ru-RU" sz="1400" b="1" dirty="0">
              <a:solidFill>
                <a:schemeClr val="bg1"/>
              </a:solidFill>
              <a:latin typeface="Geometria" pitchFamily="3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00" y="500045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eometria" pitchFamily="34" charset="-52"/>
              </a:rPr>
              <a:t>Попечительский совет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 flipH="1">
            <a:off x="1896874" y="-160570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714488"/>
            <a:ext cx="57864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Роман Михайлович Водянов</a:t>
            </a:r>
          </a:p>
          <a:p>
            <a:endParaRPr lang="ru-RU" dirty="0"/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Депутат Государственной Думы Федерального собрания Российской Федерации VIII созыва</a:t>
            </a:r>
          </a:p>
        </p:txBody>
      </p:sp>
      <p:pic>
        <p:nvPicPr>
          <p:cNvPr id="13314" name="Picture 2" descr="C:\Users\user\Desktop\Презентации\Опора России\Роман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1633891" cy="1357322"/>
          </a:xfrm>
          <a:prstGeom prst="rect">
            <a:avLst/>
          </a:prstGeom>
          <a:noFill/>
        </p:spPr>
      </p:pic>
      <p:pic>
        <p:nvPicPr>
          <p:cNvPr id="13315" name="Picture 3" descr="C:\Users\user\Desktop\Презентации\Опора России\Сосни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5153962"/>
            <a:ext cx="1652268" cy="13713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643174" y="522540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Эдуард Олегович Соснин</a:t>
            </a:r>
          </a:p>
          <a:p>
            <a:endParaRPr lang="ru-RU" sz="2000" dirty="0">
              <a:solidFill>
                <a:schemeClr val="bg1"/>
              </a:solidFill>
              <a:latin typeface="Montserrat Black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Министр экономического развития</a:t>
            </a: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и инвестиций Пермского края</a:t>
            </a:r>
          </a:p>
        </p:txBody>
      </p:sp>
      <p:pic>
        <p:nvPicPr>
          <p:cNvPr id="14" name="Picture 5" descr="C:\Users\user\Desktop\Дизайн\Плашки\Гу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1663688" cy="139835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11254" y="3398028"/>
            <a:ext cx="329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Geometria" pitchFamily="34" charset="-52"/>
              </a:rPr>
              <a:t>Наталья Владимировна Гурова</a:t>
            </a:r>
            <a:endParaRPr lang="ru-RU" b="1" dirty="0">
              <a:solidFill>
                <a:schemeClr val="bg1"/>
              </a:solidFill>
              <a:latin typeface="Geometria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39816" y="3898094"/>
            <a:ext cx="6500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Руководитель Управления Федеральной налоговой службы</a:t>
            </a: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по Пермскому краю</a:t>
            </a:r>
          </a:p>
        </p:txBody>
      </p:sp>
    </p:spTree>
    <p:extLst>
      <p:ext uri="{BB962C8B-B14F-4D97-AF65-F5344CB8AC3E}">
        <p14:creationId xmlns:p14="http://schemas.microsoft.com/office/powerpoint/2010/main" xmlns="" val="42321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00" y="500045"/>
            <a:ext cx="3383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Попечительский совет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 flipH="1">
            <a:off x="1896874" y="-160570"/>
            <a:ext cx="71439" cy="278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user\Desktop\Презентации\Опора России\Жильцо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52940"/>
            <a:ext cx="1635328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3524378"/>
            <a:ext cx="56436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Валентина Юрьевна </a:t>
            </a:r>
            <a:r>
              <a:rPr lang="ru-RU" b="1" dirty="0" err="1">
                <a:solidFill>
                  <a:schemeClr val="bg1"/>
                </a:solidFill>
                <a:latin typeface="Geometria" pitchFamily="34" charset="-52"/>
              </a:rPr>
              <a:t>Жильцова</a:t>
            </a:r>
            <a:endParaRPr lang="ru-RU" b="1" dirty="0">
              <a:solidFill>
                <a:schemeClr val="bg1"/>
              </a:solidFill>
              <a:latin typeface="Geometria" pitchFamily="34" charset="-52"/>
            </a:endParaRPr>
          </a:p>
          <a:p>
            <a:endParaRPr lang="ru-RU" dirty="0">
              <a:solidFill>
                <a:schemeClr val="bg1"/>
              </a:solidFill>
              <a:latin typeface="Montserrat Black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Руководитель регионального подразделения банка «Открытия» в Пермском крае</a:t>
            </a:r>
          </a:p>
        </p:txBody>
      </p:sp>
      <p:pic>
        <p:nvPicPr>
          <p:cNvPr id="14339" name="Picture 3" descr="C:\Users\user\Desktop\Презентации\Опора России\Пасют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1" y="5096014"/>
            <a:ext cx="1635329" cy="13573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28860" y="5238890"/>
            <a:ext cx="6000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Максим Александрович </a:t>
            </a:r>
            <a:r>
              <a:rPr lang="ru-RU" b="1" dirty="0" err="1">
                <a:solidFill>
                  <a:schemeClr val="bg1"/>
                </a:solidFill>
                <a:latin typeface="Geometria" pitchFamily="34" charset="-52"/>
              </a:rPr>
              <a:t>Пасютин</a:t>
            </a:r>
            <a:endParaRPr lang="ru-RU" b="1" dirty="0">
              <a:solidFill>
                <a:schemeClr val="bg1"/>
              </a:solidFill>
              <a:latin typeface="Geometria" pitchFamily="34" charset="-52"/>
            </a:endParaRPr>
          </a:p>
          <a:p>
            <a:endParaRPr lang="ru-RU" dirty="0">
              <a:solidFill>
                <a:schemeClr val="bg1"/>
              </a:solidFill>
              <a:latin typeface="Montserrat Black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Генеральный директор ООО «РБК Пермь»</a:t>
            </a:r>
          </a:p>
        </p:txBody>
      </p:sp>
      <p:pic>
        <p:nvPicPr>
          <p:cNvPr id="15" name="Picture 4" descr="C:\Users\user\Desktop\Презентации\Опора России\Бык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711068"/>
            <a:ext cx="1643074" cy="136375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43174" y="1788935"/>
            <a:ext cx="5857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metria" pitchFamily="34" charset="-52"/>
              </a:rPr>
              <a:t>Анна Андреевна Быкова</a:t>
            </a:r>
          </a:p>
          <a:p>
            <a:endParaRPr lang="ru-RU" dirty="0">
              <a:solidFill>
                <a:schemeClr val="bg1"/>
              </a:solidFill>
              <a:latin typeface="Montserrat Black" pitchFamily="2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Руководитель Агентства по развитию малого</a:t>
            </a:r>
          </a:p>
          <a:p>
            <a:r>
              <a:rPr lang="ru-RU" sz="1600" dirty="0">
                <a:solidFill>
                  <a:schemeClr val="bg1"/>
                </a:solidFill>
                <a:latin typeface="Geometria" pitchFamily="34" charset="-52"/>
              </a:rPr>
              <a:t>и среднего предпринимательства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xmlns="" val="190538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95" y="404664"/>
            <a:ext cx="5949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eometria" pitchFamily="34" charset="-52"/>
              </a:rPr>
              <a:t>Структура организации: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28800"/>
            <a:ext cx="12394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eometria" pitchFamily="34" charset="-52"/>
              </a:rPr>
              <a:t>18</a:t>
            </a:r>
            <a:endParaRPr lang="ru-RU" sz="8000" dirty="0">
              <a:latin typeface="Geometria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00698"/>
            <a:ext cx="35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На региональном уровне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805915"/>
            <a:ext cx="6315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комитетов /комиссий</a:t>
            </a:r>
          </a:p>
          <a:p>
            <a:r>
              <a:rPr lang="ru-RU" sz="2000" dirty="0">
                <a:solidFill>
                  <a:schemeClr val="bg1"/>
                </a:solidFill>
                <a:latin typeface="Geometria" pitchFamily="34" charset="-52"/>
              </a:rPr>
              <a:t>+ Бюро по защите прав предпринимателей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617729"/>
            <a:ext cx="14959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eometria" pitchFamily="34" charset="-52"/>
              </a:rPr>
              <a:t>46</a:t>
            </a:r>
            <a:endParaRPr lang="ru-RU" sz="8000" dirty="0">
              <a:latin typeface="Geometria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298094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На федеральном уровне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59980" y="3760605"/>
            <a:ext cx="2250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комитетов </a:t>
            </a:r>
          </a:p>
          <a:p>
            <a:r>
              <a:rPr lang="ru-RU" sz="2800" b="1" dirty="0">
                <a:solidFill>
                  <a:schemeClr val="bg1"/>
                </a:solidFill>
                <a:latin typeface="Geometria" pitchFamily="34" charset="-52"/>
              </a:rPr>
              <a:t>и комиссий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597088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metria" pitchFamily="34" charset="-52"/>
              </a:rPr>
              <a:t>По всей стране </a:t>
            </a:r>
          </a:p>
          <a:p>
            <a:endParaRPr lang="ru-RU" sz="2000" b="1" dirty="0">
              <a:solidFill>
                <a:schemeClr val="bg1"/>
              </a:solidFill>
              <a:latin typeface="Geometria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904581"/>
            <a:ext cx="294183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Geometria" pitchFamily="34" charset="-52"/>
              </a:rPr>
              <a:t>их более</a:t>
            </a:r>
          </a:p>
          <a:p>
            <a:r>
              <a:rPr lang="ru-RU" sz="7200" b="1" dirty="0">
                <a:solidFill>
                  <a:schemeClr val="bg1"/>
                </a:solidFill>
                <a:latin typeface="Geometria" pitchFamily="34" charset="-52"/>
              </a:rPr>
              <a:t>2 000</a:t>
            </a:r>
          </a:p>
        </p:txBody>
      </p:sp>
    </p:spTree>
    <p:extLst>
      <p:ext uri="{BB962C8B-B14F-4D97-AF65-F5344CB8AC3E}">
        <p14:creationId xmlns:p14="http://schemas.microsoft.com/office/powerpoint/2010/main" xmlns="" val="100776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pic>
        <p:nvPicPr>
          <p:cNvPr id="8194" name="Picture 2" descr="C:\Users\user\Downloads\ПРЕЗЕНТАЦИЯ_ОР_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2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08520" y="5085184"/>
            <a:ext cx="9289032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1995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Комитет по охране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труда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Наталья Николаевна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Оборина</a:t>
            </a:r>
          </a:p>
        </p:txBody>
      </p:sp>
      <p:sp>
        <p:nvSpPr>
          <p:cNvPr id="7" name="Параллелограмм 6"/>
          <p:cNvSpPr/>
          <p:nvPr/>
        </p:nvSpPr>
        <p:spPr>
          <a:xfrm rot="239093">
            <a:off x="279093" y="5349935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9916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Комитет по промышленности –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Александр Андреевич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Коренякин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 rot="239093">
            <a:off x="256353" y="6070014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1571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Комитет по спорту - 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Юрий Кузьмич Красиков</a:t>
            </a:r>
          </a:p>
        </p:txBody>
      </p:sp>
      <p:sp>
        <p:nvSpPr>
          <p:cNvPr id="11" name="Параллелограмм 10"/>
          <p:cNvSpPr/>
          <p:nvPr/>
        </p:nvSpPr>
        <p:spPr>
          <a:xfrm rot="239093">
            <a:off x="3280689" y="5235535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980729"/>
            <a:ext cx="277084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2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езентации\День открытых дверей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929463"/>
          </a:xfrm>
          <a:prstGeom prst="rect">
            <a:avLst/>
          </a:prstGeom>
          <a:noFill/>
        </p:spPr>
      </p:pic>
      <p:pic>
        <p:nvPicPr>
          <p:cNvPr id="9218" name="Picture 2" descr="C:\Users\user\Downloads\ПРЕЗЕНТАЦИЯ_ОР_0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51428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124744"/>
            <a:ext cx="277084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064" y="12298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Бюро по защите прав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предпринимателей – 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Юлия Вячеславовна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Старцева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 rot="239093">
            <a:off x="315605" y="1308195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132856"/>
            <a:ext cx="277084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Комиссия по развитию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института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самозанятых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–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Любовь Ивановна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Дыкина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 rot="239093">
            <a:off x="3231421" y="2283208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13322" y="3933056"/>
            <a:ext cx="277084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Комиссия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по финансовым услугам – 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Сергей Степанович </a:t>
            </a: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Цинкевич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 rot="239093">
            <a:off x="3280689" y="3906293"/>
            <a:ext cx="187395" cy="145590"/>
          </a:xfrm>
          <a:prstGeom prst="parallelogram">
            <a:avLst>
              <a:gd name="adj" fmla="val 501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4935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1029</Words>
  <Application>Microsoft Office PowerPoint</Application>
  <PresentationFormat>Экран (4:3)</PresentationFormat>
  <Paragraphs>299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malinina_u</cp:lastModifiedBy>
  <cp:revision>54</cp:revision>
  <dcterms:created xsi:type="dcterms:W3CDTF">2022-05-24T06:10:40Z</dcterms:created>
  <dcterms:modified xsi:type="dcterms:W3CDTF">2022-10-19T04:21:09Z</dcterms:modified>
</cp:coreProperties>
</file>